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58" r:id="rId4"/>
    <p:sldId id="266" r:id="rId5"/>
    <p:sldId id="259" r:id="rId6"/>
    <p:sldId id="263" r:id="rId7"/>
    <p:sldId id="267" r:id="rId8"/>
    <p:sldId id="260" r:id="rId9"/>
    <p:sldId id="261" r:id="rId10"/>
    <p:sldId id="262" r:id="rId11"/>
    <p:sldId id="269" r:id="rId12"/>
    <p:sldId id="268" r:id="rId13"/>
    <p:sldId id="264" r:id="rId14"/>
    <p:sldId id="265" r:id="rId15"/>
  </p:sldIdLst>
  <p:sldSz cx="18288000" cy="10287000"/>
  <p:notesSz cx="6858000" cy="9144000"/>
  <p:embeddedFontLst>
    <p:embeddedFont>
      <p:font typeface="Algerian" pitchFamily="82" charset="0"/>
      <p:regular r:id="rId17"/>
    </p:embeddedFont>
    <p:embeddedFont>
      <p:font typeface="DM Sans" pitchFamily="2" charset="0"/>
      <p:regular r:id="rId18"/>
      <p:bold r:id="rId19"/>
      <p:italic r:id="rId20"/>
      <p:boldItalic r:id="rId21"/>
    </p:embeddedFont>
    <p:embeddedFont>
      <p:font typeface="Poppins" panose="020B0502040504020204" pitchFamily="34" charset="0"/>
      <p:regular r:id="rId22"/>
      <p:bold r:id="rId23"/>
      <p:italic r:id="rId24"/>
      <p:boldItalic r:id="rId25"/>
    </p:embeddedFont>
    <p:embeddedFont>
      <p:font typeface="Poppins Bold" pitchFamily="2" charset="0"/>
      <p:regular r:id="rId26"/>
    </p:embeddedFont>
    <p:embeddedFont>
      <p:font typeface="Poppins Semi-Bold" pitchFamily="2"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22" autoAdjust="0"/>
  </p:normalViewPr>
  <p:slideViewPr>
    <p:cSldViewPr>
      <p:cViewPr>
        <p:scale>
          <a:sx n="41" d="100"/>
          <a:sy n="41" d="100"/>
        </p:scale>
        <p:origin x="20"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font" Target="fonts/font2.fntdata" /><Relationship Id="rId26" Type="http://schemas.openxmlformats.org/officeDocument/2006/relationships/font" Target="fonts/font10.fntdata" /><Relationship Id="rId3" Type="http://schemas.openxmlformats.org/officeDocument/2006/relationships/slide" Target="slides/slide2.xml" /><Relationship Id="rId21" Type="http://schemas.openxmlformats.org/officeDocument/2006/relationships/font" Target="fonts/font5.fntdata"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font" Target="fonts/font1.fntdata" /><Relationship Id="rId25" Type="http://schemas.openxmlformats.org/officeDocument/2006/relationships/font" Target="fonts/font9.fntdata" /><Relationship Id="rId2" Type="http://schemas.openxmlformats.org/officeDocument/2006/relationships/slide" Target="slides/slide1.xml" /><Relationship Id="rId16" Type="http://schemas.openxmlformats.org/officeDocument/2006/relationships/notesMaster" Target="notesMasters/notesMaster1.xml" /><Relationship Id="rId20" Type="http://schemas.openxmlformats.org/officeDocument/2006/relationships/font" Target="fonts/font4.fntdata" /><Relationship Id="rId29"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8.fntdata"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7.fntdata" /><Relationship Id="rId28" Type="http://schemas.openxmlformats.org/officeDocument/2006/relationships/presProps" Target="presProps.xml" /><Relationship Id="rId10" Type="http://schemas.openxmlformats.org/officeDocument/2006/relationships/slide" Target="slides/slide9.xml" /><Relationship Id="rId19" Type="http://schemas.openxmlformats.org/officeDocument/2006/relationships/font" Target="fonts/font3.fntdata" /><Relationship Id="rId31" Type="http://schemas.openxmlformats.org/officeDocument/2006/relationships/tableStyles" Target="tableStyle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6.fntdata" /><Relationship Id="rId27" Type="http://schemas.openxmlformats.org/officeDocument/2006/relationships/font" Target="fonts/font11.fntdata" /><Relationship Id="rId30"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4C33EB2-224F-4BAF-8085-1A46CE3046A0}" type="datetimeFigureOut">
              <a:rPr lang="en-US" smtClean="0"/>
              <a:t>6/23/2025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23B883-F6C4-4308-A95E-34E45BBD149C}"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423B883-F6C4-4308-A95E-34E45BBD149C}" type="slidenum">
              <a:rPr lang="en-US" smtClean="0"/>
              <a:t>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image" Target="../media/image1.jpeg" /><Relationship Id="rId1" Type="http://schemas.openxmlformats.org/officeDocument/2006/relationships/slideLayout" Target="../slideLayouts/slideLayout7.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jpeg" /></Relationships>
</file>

<file path=ppt/slides/_rels/slide10.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11.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6.xml" /></Relationships>
</file>

<file path=ppt/slides/_rels/slide12.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6.xml" /></Relationships>
</file>

<file path=ppt/slides/_rels/slide13.xml.rels><?xml version="1.0" encoding="UTF-8" standalone="yes"?>
<Relationships xmlns="http://schemas.openxmlformats.org/package/2006/relationships"><Relationship Id="rId3" Type="http://schemas.openxmlformats.org/officeDocument/2006/relationships/image" Target="../media/image24.svg" /><Relationship Id="rId2" Type="http://schemas.openxmlformats.org/officeDocument/2006/relationships/image" Target="../media/image23.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25.png" /><Relationship Id="rId1" Type="http://schemas.openxmlformats.org/officeDocument/2006/relationships/slideLayout" Target="../slideLayouts/slideLayout7.xml" /></Relationships>
</file>

<file path=ppt/slides/_rels/slide2.xml.rels><?xml version="1.0" encoding="UTF-8" standalone="yes"?>
<Relationships xmlns="http://schemas.openxmlformats.org/package/2006/relationships"><Relationship Id="rId2" Type="http://schemas.openxmlformats.org/officeDocument/2006/relationships/image" Target="../media/image7.jpeg" /><Relationship Id="rId1" Type="http://schemas.openxmlformats.org/officeDocument/2006/relationships/slideLayout" Target="../slideLayouts/slideLayout2.xml" /></Relationships>
</file>

<file path=ppt/slides/_rels/slide3.xml.rels><?xml version="1.0" encoding="UTF-8" standalone="yes"?>
<Relationships xmlns="http://schemas.openxmlformats.org/package/2006/relationships"><Relationship Id="rId3" Type="http://schemas.openxmlformats.org/officeDocument/2006/relationships/image" Target="../media/image9.svg" /><Relationship Id="rId2" Type="http://schemas.openxmlformats.org/officeDocument/2006/relationships/image" Target="../media/image8.png"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1.xml" /><Relationship Id="rId1" Type="http://schemas.openxmlformats.org/officeDocument/2006/relationships/slideLayout" Target="../slideLayouts/slideLayout2.xml" /><Relationship Id="rId4" Type="http://schemas.openxmlformats.org/officeDocument/2006/relationships/image" Target="../media/image11.svg" /></Relationships>
</file>

<file path=ppt/slides/_rels/slide5.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8" Type="http://schemas.openxmlformats.org/officeDocument/2006/relationships/image" Target="../media/image15.png" /><Relationship Id="rId3" Type="http://schemas.openxmlformats.org/officeDocument/2006/relationships/image" Target="../media/image14.svg" /><Relationship Id="rId7" Type="http://schemas.openxmlformats.org/officeDocument/2006/relationships/image" Target="../media/image11.svg" /><Relationship Id="rId2"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9.svg" /><Relationship Id="rId4" Type="http://schemas.openxmlformats.org/officeDocument/2006/relationships/image" Target="../media/image8.png" /></Relationships>
</file>

<file path=ppt/slides/_rels/slide7.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image" Target="../media/image14.svg" /><Relationship Id="rId7" Type="http://schemas.openxmlformats.org/officeDocument/2006/relationships/image" Target="../media/image11.svg" /><Relationship Id="rId2" Type="http://schemas.openxmlformats.org/officeDocument/2006/relationships/image" Target="../media/image13.png" /><Relationship Id="rId1" Type="http://schemas.openxmlformats.org/officeDocument/2006/relationships/slideLayout" Target="../slideLayouts/slideLayout7.xml" /><Relationship Id="rId6" Type="http://schemas.openxmlformats.org/officeDocument/2006/relationships/image" Target="../media/image10.png" /><Relationship Id="rId5" Type="http://schemas.openxmlformats.org/officeDocument/2006/relationships/image" Target="../media/image9.svg" /><Relationship Id="rId4" Type="http://schemas.openxmlformats.org/officeDocument/2006/relationships/image" Target="../media/image8.png" /></Relationships>
</file>

<file path=ppt/slides/_rels/slide8.xml.rels><?xml version="1.0" encoding="UTF-8" standalone="yes"?>
<Relationships xmlns="http://schemas.openxmlformats.org/package/2006/relationships"><Relationship Id="rId8" Type="http://schemas.openxmlformats.org/officeDocument/2006/relationships/image" Target="../media/image9.svg" /><Relationship Id="rId3" Type="http://schemas.openxmlformats.org/officeDocument/2006/relationships/image" Target="../media/image17.png" /><Relationship Id="rId7" Type="http://schemas.openxmlformats.org/officeDocument/2006/relationships/image" Target="../media/image8.png" /><Relationship Id="rId2" Type="http://schemas.openxmlformats.org/officeDocument/2006/relationships/image" Target="../media/image3.jpeg" /><Relationship Id="rId1" Type="http://schemas.openxmlformats.org/officeDocument/2006/relationships/slideLayout" Target="../slideLayouts/slideLayout7.xml" /><Relationship Id="rId6" Type="http://schemas.openxmlformats.org/officeDocument/2006/relationships/image" Target="../media/image11.svg" /><Relationship Id="rId5" Type="http://schemas.openxmlformats.org/officeDocument/2006/relationships/image" Target="../media/image10.png" /><Relationship Id="rId10" Type="http://schemas.openxmlformats.org/officeDocument/2006/relationships/image" Target="../media/image14.svg" /><Relationship Id="rId4" Type="http://schemas.openxmlformats.org/officeDocument/2006/relationships/image" Target="../media/image18.svg" /><Relationship Id="rId9" Type="http://schemas.openxmlformats.org/officeDocument/2006/relationships/image" Target="../media/image13.png" /></Relationships>
</file>

<file path=ppt/slides/_rels/slide9.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49492" y="-600449"/>
            <a:ext cx="22013892" cy="12354774"/>
          </a:xfrm>
          <a:custGeom>
            <a:avLst/>
            <a:gdLst/>
            <a:ahLst/>
            <a:cxnLst/>
            <a:rect l="l" t="t" r="r" b="b"/>
            <a:pathLst>
              <a:path w="22013892" h="12354774">
                <a:moveTo>
                  <a:pt x="0" y="0"/>
                </a:moveTo>
                <a:lnTo>
                  <a:pt x="22013891" y="0"/>
                </a:lnTo>
                <a:lnTo>
                  <a:pt x="22013891" y="12354775"/>
                </a:lnTo>
                <a:lnTo>
                  <a:pt x="0" y="12354775"/>
                </a:lnTo>
                <a:lnTo>
                  <a:pt x="0" y="0"/>
                </a:lnTo>
                <a:close/>
              </a:path>
            </a:pathLst>
          </a:custGeom>
          <a:blipFill>
            <a:blip r:embed="rId2" cstate="print"/>
            <a:stretch>
              <a:fillRect t="-9467" b="-9467"/>
            </a:stretch>
          </a:blipFill>
          <a:ln>
            <a:solidFill>
              <a:schemeClr val="bg1"/>
            </a:solidFill>
          </a:ln>
        </p:spPr>
        <p:txBody>
          <a:bodyPr/>
          <a:lstStyle/>
          <a:p>
            <a:endParaRPr lang="en-IN" dirty="0"/>
          </a:p>
        </p:txBody>
      </p:sp>
      <p:grpSp>
        <p:nvGrpSpPr>
          <p:cNvPr id="3" name="Group 3"/>
          <p:cNvGrpSpPr/>
          <p:nvPr/>
        </p:nvGrpSpPr>
        <p:grpSpPr>
          <a:xfrm>
            <a:off x="-1793400" y="-712357"/>
            <a:ext cx="22453902" cy="11711713"/>
            <a:chOff x="0" y="0"/>
            <a:chExt cx="5913785" cy="3084566"/>
          </a:xfrm>
          <a:noFill/>
        </p:grpSpPr>
        <p:sp>
          <p:nvSpPr>
            <p:cNvPr id="4" name="Freeform 4"/>
            <p:cNvSpPr/>
            <p:nvPr/>
          </p:nvSpPr>
          <p:spPr>
            <a:xfrm>
              <a:off x="0" y="0"/>
              <a:ext cx="5913785" cy="3084567"/>
            </a:xfrm>
            <a:custGeom>
              <a:avLst/>
              <a:gdLst/>
              <a:ahLst/>
              <a:cxnLst/>
              <a:rect l="l" t="t" r="r" b="b"/>
              <a:pathLst>
                <a:path w="5913785" h="3084567">
                  <a:moveTo>
                    <a:pt x="0" y="0"/>
                  </a:moveTo>
                  <a:lnTo>
                    <a:pt x="5913785" y="0"/>
                  </a:lnTo>
                  <a:lnTo>
                    <a:pt x="5913785" y="3084567"/>
                  </a:lnTo>
                  <a:lnTo>
                    <a:pt x="0" y="3084567"/>
                  </a:lnTo>
                  <a:close/>
                </a:path>
              </a:pathLst>
            </a:custGeom>
            <a:grpFill/>
          </p:spPr>
          <p:txBody>
            <a:bodyPr/>
            <a:lstStyle/>
            <a:p>
              <a:endParaRPr lang="en-IN"/>
            </a:p>
          </p:txBody>
        </p:sp>
        <p:sp>
          <p:nvSpPr>
            <p:cNvPr id="5" name="TextBox 5"/>
            <p:cNvSpPr txBox="1"/>
            <p:nvPr/>
          </p:nvSpPr>
          <p:spPr>
            <a:xfrm>
              <a:off x="0" y="-38100"/>
              <a:ext cx="5913785" cy="3122666"/>
            </a:xfrm>
            <a:prstGeom prst="rect">
              <a:avLst/>
            </a:prstGeom>
            <a:grpFill/>
          </p:spPr>
          <p:txBody>
            <a:bodyPr lIns="50800" tIns="50800" rIns="50800" bIns="50800" rtlCol="0" anchor="ctr"/>
            <a:lstStyle/>
            <a:p>
              <a:pPr algn="ctr">
                <a:lnSpc>
                  <a:spcPts val="2659"/>
                </a:lnSpc>
              </a:pPr>
              <a:endParaRPr/>
            </a:p>
          </p:txBody>
        </p:sp>
      </p:grpSp>
      <p:sp>
        <p:nvSpPr>
          <p:cNvPr id="9" name="TextBox 9"/>
          <p:cNvSpPr txBox="1"/>
          <p:nvPr/>
        </p:nvSpPr>
        <p:spPr>
          <a:xfrm>
            <a:off x="4800600" y="2781301"/>
            <a:ext cx="9525000" cy="2795637"/>
          </a:xfrm>
          <a:prstGeom prst="rect">
            <a:avLst/>
          </a:prstGeom>
        </p:spPr>
        <p:txBody>
          <a:bodyPr wrap="square" lIns="0" tIns="0" rIns="0" bIns="0" rtlCol="0" anchor="t">
            <a:spAutoFit/>
          </a:bodyPr>
          <a:lstStyle/>
          <a:p>
            <a:pPr algn="ctr">
              <a:lnSpc>
                <a:spcPts val="10918"/>
              </a:lnSpc>
            </a:pPr>
            <a:r>
              <a:rPr lang="en-US" sz="10000" b="1" spc="-701" dirty="0">
                <a:solidFill>
                  <a:srgbClr val="1C2120"/>
                </a:solidFill>
                <a:latin typeface="Poppins Semi-Bold"/>
                <a:ea typeface="Poppins Semi-Bold"/>
                <a:cs typeface="Poppins Semi-Bold"/>
                <a:sym typeface="Poppins Semi-Bold"/>
              </a:rPr>
              <a:t>MINI PROJECT </a:t>
            </a:r>
            <a:r>
              <a:rPr lang="en-US" sz="7200" b="1" spc="-701" dirty="0">
                <a:solidFill>
                  <a:srgbClr val="1C2120"/>
                </a:solidFill>
                <a:latin typeface="Poppins Semi-Bold"/>
                <a:ea typeface="Poppins Semi-Bold"/>
                <a:cs typeface="Poppins Semi-Bold"/>
                <a:sym typeface="Poppins Semi-Bold"/>
              </a:rPr>
              <a:t>PRESENTATION</a:t>
            </a:r>
          </a:p>
        </p:txBody>
      </p:sp>
      <p:sp>
        <p:nvSpPr>
          <p:cNvPr id="10" name="TextBox 10"/>
          <p:cNvSpPr txBox="1"/>
          <p:nvPr/>
        </p:nvSpPr>
        <p:spPr>
          <a:xfrm>
            <a:off x="7002198" y="5949510"/>
            <a:ext cx="4672983" cy="413190"/>
          </a:xfrm>
          <a:prstGeom prst="rect">
            <a:avLst/>
          </a:prstGeom>
        </p:spPr>
        <p:txBody>
          <a:bodyPr wrap="square" lIns="0" tIns="0" rIns="0" bIns="0" rtlCol="0" anchor="t">
            <a:spAutoFit/>
          </a:bodyPr>
          <a:lstStyle/>
          <a:p>
            <a:pPr algn="ctr">
              <a:lnSpc>
                <a:spcPts val="3445"/>
              </a:lnSpc>
            </a:pPr>
            <a:r>
              <a:rPr lang="en-US" sz="2400" b="1" spc="-68" dirty="0">
                <a:solidFill>
                  <a:srgbClr val="1C2120"/>
                </a:solidFill>
                <a:latin typeface="Poppins"/>
                <a:ea typeface="Poppins"/>
                <a:cs typeface="Poppins"/>
                <a:sym typeface="Poppins"/>
              </a:rPr>
              <a:t>PRESENTED BY</a:t>
            </a:r>
          </a:p>
        </p:txBody>
      </p:sp>
      <p:sp>
        <p:nvSpPr>
          <p:cNvPr id="27" name="Horizontal Scroll 26"/>
          <p:cNvSpPr/>
          <p:nvPr/>
        </p:nvSpPr>
        <p:spPr>
          <a:xfrm>
            <a:off x="6810974" y="8836840"/>
            <a:ext cx="5359315" cy="1664142"/>
          </a:xfrm>
          <a:prstGeom prst="horizontalScroll">
            <a:avLst>
              <a:gd name="adj" fmla="val 612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bg1"/>
              </a:solidFill>
              <a:latin typeface="Times New Roman" panose="02020603050405020304" pitchFamily="18" charset="0"/>
              <a:cs typeface="Times New Roman" panose="02020603050405020304" pitchFamily="18" charset="0"/>
            </a:endParaRPr>
          </a:p>
          <a:p>
            <a:pPr algn="ctr"/>
            <a:r>
              <a:rPr lang="en-US" b="1" dirty="0">
                <a:solidFill>
                  <a:schemeClr val="tx1"/>
                </a:solidFill>
                <a:latin typeface="Times New Roman" panose="02020603050405020304" pitchFamily="18" charset="0"/>
                <a:cs typeface="Times New Roman" panose="02020603050405020304" pitchFamily="18" charset="0"/>
              </a:rPr>
              <a:t>UNDER THE GUIDANCE OF</a:t>
            </a:r>
          </a:p>
          <a:p>
            <a:pPr algn="ctr"/>
            <a:r>
              <a:rPr lang="en-US" b="1" dirty="0" err="1">
                <a:solidFill>
                  <a:schemeClr val="tx1"/>
                </a:solidFill>
                <a:latin typeface="Times New Roman" panose="02020603050405020304" pitchFamily="18" charset="0"/>
                <a:cs typeface="Times New Roman" panose="02020603050405020304" pitchFamily="18" charset="0"/>
                <a:sym typeface="+mn-ea"/>
              </a:rPr>
              <a:t>Mrs.R.NIRANJANI</a:t>
            </a:r>
            <a:endParaRPr lang="en-IN" b="1" dirty="0">
              <a:solidFill>
                <a:schemeClr val="tx1"/>
              </a:solidFill>
              <a:latin typeface="Times New Roman" panose="02020603050405020304" pitchFamily="18" charset="0"/>
              <a:cs typeface="Times New Roman" panose="02020603050405020304" pitchFamily="18" charset="0"/>
              <a:sym typeface="+mn-ea"/>
            </a:endParaRPr>
          </a:p>
          <a:p>
            <a:pPr algn="ctr"/>
            <a:r>
              <a:rPr lang="en-IN" altLang="en-US" b="1" dirty="0">
                <a:solidFill>
                  <a:schemeClr val="tx1"/>
                </a:solidFill>
                <a:latin typeface="Times New Roman" panose="02020603050405020304" pitchFamily="18" charset="0"/>
                <a:cs typeface="Times New Roman" panose="02020603050405020304" pitchFamily="18" charset="0"/>
                <a:sym typeface="+mn-ea"/>
              </a:rPr>
              <a:t>ASST. PROFESSOR, M-TECH</a:t>
            </a:r>
            <a:endParaRPr lang="en-US" dirty="0"/>
          </a:p>
        </p:txBody>
      </p:sp>
      <p:sp>
        <p:nvSpPr>
          <p:cNvPr id="10242" name="AutoShape 2" descr="Kommuri Pratap Reddy Institute of Technology Admission 2025 - Eligibility,  Application, Online Form, and Admission Process"/>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40" name="Picture 39" descr="925716457s.png"/>
          <p:cNvPicPr>
            <a:picLocks noChangeAspect="1"/>
          </p:cNvPicPr>
          <p:nvPr/>
        </p:nvPicPr>
        <p:blipFill>
          <a:blip r:embed="rId3" cstate="print"/>
          <a:stretch>
            <a:fillRect/>
          </a:stretch>
        </p:blipFill>
        <p:spPr>
          <a:xfrm>
            <a:off x="5562600" y="133150"/>
            <a:ext cx="6527885" cy="1809950"/>
          </a:xfrm>
          <a:prstGeom prst="rect">
            <a:avLst/>
          </a:prstGeom>
        </p:spPr>
      </p:pic>
      <p:sp>
        <p:nvSpPr>
          <p:cNvPr id="42" name="TextBox 41"/>
          <p:cNvSpPr txBox="1"/>
          <p:nvPr/>
        </p:nvSpPr>
        <p:spPr>
          <a:xfrm>
            <a:off x="3276600" y="2247900"/>
            <a:ext cx="12496800" cy="646331"/>
          </a:xfrm>
          <a:prstGeom prst="rect">
            <a:avLst/>
          </a:prstGeom>
          <a:noFill/>
        </p:spPr>
        <p:txBody>
          <a:bodyPr wrap="square" rtlCol="0">
            <a:spAutoFit/>
          </a:bodyPr>
          <a:lstStyle/>
          <a:p>
            <a:pPr algn="ctr"/>
            <a:r>
              <a:rPr lang="en-US" sz="3600" b="1" dirty="0">
                <a:latin typeface="Algerian" pitchFamily="82" charset="0"/>
              </a:rPr>
              <a:t>DEPARTMENT OF COMPUTER SCIENCE AND ENGINEERING</a:t>
            </a:r>
          </a:p>
        </p:txBody>
      </p:sp>
      <p:grpSp>
        <p:nvGrpSpPr>
          <p:cNvPr id="52" name="Group 51"/>
          <p:cNvGrpSpPr/>
          <p:nvPr/>
        </p:nvGrpSpPr>
        <p:grpSpPr>
          <a:xfrm>
            <a:off x="1384978" y="6687987"/>
            <a:ext cx="5459064" cy="1981200"/>
            <a:chOff x="609600" y="6667500"/>
            <a:chExt cx="5789916" cy="2057400"/>
          </a:xfrm>
        </p:grpSpPr>
        <p:grpSp>
          <p:nvGrpSpPr>
            <p:cNvPr id="47" name="Group 46"/>
            <p:cNvGrpSpPr/>
            <p:nvPr/>
          </p:nvGrpSpPr>
          <p:grpSpPr>
            <a:xfrm>
              <a:off x="1905000" y="8039100"/>
              <a:ext cx="4494516" cy="533400"/>
              <a:chOff x="5571133" y="6210300"/>
              <a:chExt cx="6689877" cy="533400"/>
            </a:xfrm>
          </p:grpSpPr>
          <p:grpSp>
            <p:nvGrpSpPr>
              <p:cNvPr id="48" name="Group 6"/>
              <p:cNvGrpSpPr/>
              <p:nvPr/>
            </p:nvGrpSpPr>
            <p:grpSpPr>
              <a:xfrm>
                <a:off x="5571133" y="6210300"/>
                <a:ext cx="6011267" cy="533400"/>
                <a:chOff x="0" y="0"/>
                <a:chExt cx="1839192" cy="176247"/>
              </a:xfrm>
            </p:grpSpPr>
            <p:sp>
              <p:nvSpPr>
                <p:cNvPr id="50"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txBody>
                <a:bodyPr/>
                <a:lstStyle/>
                <a:p>
                  <a:endParaRPr lang="en-IN"/>
                </a:p>
              </p:txBody>
            </p:sp>
            <p:sp>
              <p:nvSpPr>
                <p:cNvPr id="51"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49" name="TextBox 10"/>
              <p:cNvSpPr txBox="1"/>
              <p:nvPr/>
            </p:nvSpPr>
            <p:spPr>
              <a:xfrm>
                <a:off x="5835017" y="6254310"/>
                <a:ext cx="6425993" cy="414167"/>
              </a:xfrm>
              <a:prstGeom prst="rect">
                <a:avLst/>
              </a:prstGeom>
            </p:spPr>
            <p:txBody>
              <a:bodyPr wrap="square" lIns="0" tIns="0" rIns="0" bIns="0" rtlCol="0" anchor="t">
                <a:spAutoFit/>
              </a:bodyPr>
              <a:lstStyle/>
              <a:p>
                <a:pPr algn="ctr">
                  <a:lnSpc>
                    <a:spcPts val="3445"/>
                  </a:lnSpc>
                </a:pPr>
                <a:r>
                  <a:rPr lang="en-US" sz="2000" b="1" spc="-68" dirty="0" err="1">
                    <a:solidFill>
                      <a:srgbClr val="1C2120"/>
                    </a:solidFill>
                    <a:latin typeface="Poppins"/>
                    <a:ea typeface="Poppins"/>
                    <a:cs typeface="Poppins"/>
                    <a:sym typeface="Poppins"/>
                  </a:rPr>
                  <a:t>G.kalyan</a:t>
                </a:r>
                <a:r>
                  <a:rPr lang="en-US" sz="2000" b="1" spc="-68" dirty="0">
                    <a:solidFill>
                      <a:srgbClr val="1C2120"/>
                    </a:solidFill>
                    <a:latin typeface="Poppins"/>
                    <a:ea typeface="Poppins"/>
                    <a:cs typeface="Poppins"/>
                    <a:sym typeface="Poppins"/>
                  </a:rPr>
                  <a:t> (22RA1A0547)</a:t>
                </a:r>
              </a:p>
            </p:txBody>
          </p:sp>
        </p:grpSp>
        <p:grpSp>
          <p:nvGrpSpPr>
            <p:cNvPr id="44" name="Group 2"/>
            <p:cNvGrpSpPr/>
            <p:nvPr/>
          </p:nvGrpSpPr>
          <p:grpSpPr>
            <a:xfrm>
              <a:off x="609600" y="6667500"/>
              <a:ext cx="2057400" cy="2057400"/>
              <a:chOff x="0" y="0"/>
              <a:chExt cx="812800" cy="812800"/>
            </a:xfrm>
            <a:blipFill>
              <a:blip r:embed="rId4"/>
              <a:stretch>
                <a:fillRect t="-9467" b="-9467"/>
              </a:stretch>
            </a:blipFill>
          </p:grpSpPr>
          <p:sp>
            <p:nvSpPr>
              <p:cNvPr id="45"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print"/>
                <a:stretch>
                  <a:fillRect t="-9467" b="-9467"/>
                </a:stretch>
              </a:blipFill>
            </p:spPr>
            <p:txBody>
              <a:bodyPr/>
              <a:lstStyle/>
              <a:p>
                <a:endParaRPr lang="en-IN"/>
              </a:p>
            </p:txBody>
          </p:sp>
        </p:grpSp>
      </p:grpSp>
      <p:grpSp>
        <p:nvGrpSpPr>
          <p:cNvPr id="53" name="Group 52"/>
          <p:cNvGrpSpPr/>
          <p:nvPr/>
        </p:nvGrpSpPr>
        <p:grpSpPr>
          <a:xfrm>
            <a:off x="7368507" y="6591301"/>
            <a:ext cx="5890293" cy="2077886"/>
            <a:chOff x="414830" y="6667500"/>
            <a:chExt cx="6544770" cy="2057400"/>
          </a:xfrm>
        </p:grpSpPr>
        <p:grpSp>
          <p:nvGrpSpPr>
            <p:cNvPr id="54" name="Group 46"/>
            <p:cNvGrpSpPr/>
            <p:nvPr/>
          </p:nvGrpSpPr>
          <p:grpSpPr>
            <a:xfrm>
              <a:off x="1573628" y="8039100"/>
              <a:ext cx="5385972" cy="533400"/>
              <a:chOff x="5077901" y="6210300"/>
              <a:chExt cx="8016767" cy="533400"/>
            </a:xfrm>
          </p:grpSpPr>
          <p:grpSp>
            <p:nvGrpSpPr>
              <p:cNvPr id="57" name="Group 6"/>
              <p:cNvGrpSpPr/>
              <p:nvPr/>
            </p:nvGrpSpPr>
            <p:grpSpPr>
              <a:xfrm>
                <a:off x="5571133" y="6210300"/>
                <a:ext cx="6011267" cy="533400"/>
                <a:chOff x="0" y="0"/>
                <a:chExt cx="1839192" cy="176247"/>
              </a:xfrm>
            </p:grpSpPr>
            <p:sp>
              <p:nvSpPr>
                <p:cNvPr id="59"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txBody>
                <a:bodyPr/>
                <a:lstStyle/>
                <a:p>
                  <a:endParaRPr lang="en-IN"/>
                </a:p>
              </p:txBody>
            </p:sp>
            <p:sp>
              <p:nvSpPr>
                <p:cNvPr id="60"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58" name="TextBox 10"/>
              <p:cNvSpPr txBox="1"/>
              <p:nvPr/>
            </p:nvSpPr>
            <p:spPr>
              <a:xfrm>
                <a:off x="5077901" y="6292884"/>
                <a:ext cx="8016767" cy="394895"/>
              </a:xfrm>
              <a:prstGeom prst="rect">
                <a:avLst/>
              </a:prstGeom>
            </p:spPr>
            <p:txBody>
              <a:bodyPr wrap="square" lIns="0" tIns="0" rIns="0" bIns="0" rtlCol="0" anchor="t">
                <a:spAutoFit/>
              </a:bodyPr>
              <a:lstStyle/>
              <a:p>
                <a:pPr algn="ctr">
                  <a:lnSpc>
                    <a:spcPts val="3445"/>
                  </a:lnSpc>
                </a:pPr>
                <a:r>
                  <a:rPr lang="en-US" sz="2000" b="1" spc="-68" dirty="0" err="1">
                    <a:solidFill>
                      <a:srgbClr val="1C2120"/>
                    </a:solidFill>
                    <a:latin typeface="Poppins"/>
                    <a:ea typeface="Poppins"/>
                    <a:cs typeface="Poppins"/>
                    <a:sym typeface="Poppins"/>
                  </a:rPr>
                  <a:t>B.Ashwini</a:t>
                </a:r>
                <a:r>
                  <a:rPr lang="en-US" sz="2000" b="1" spc="-68" dirty="0">
                    <a:solidFill>
                      <a:srgbClr val="1C2120"/>
                    </a:solidFill>
                    <a:latin typeface="Poppins"/>
                    <a:ea typeface="Poppins"/>
                    <a:cs typeface="Poppins"/>
                    <a:sym typeface="Poppins"/>
                  </a:rPr>
                  <a:t> (22RA1A0519)</a:t>
                </a:r>
              </a:p>
            </p:txBody>
          </p:sp>
        </p:grpSp>
        <p:grpSp>
          <p:nvGrpSpPr>
            <p:cNvPr id="55" name="Group 2"/>
            <p:cNvGrpSpPr/>
            <p:nvPr/>
          </p:nvGrpSpPr>
          <p:grpSpPr>
            <a:xfrm>
              <a:off x="414830" y="6667500"/>
              <a:ext cx="2252170" cy="2057400"/>
              <a:chOff x="-76946" y="0"/>
              <a:chExt cx="889746" cy="812800"/>
            </a:xfrm>
            <a:blipFill>
              <a:blip r:embed="rId4"/>
              <a:stretch>
                <a:fillRect t="-9467" b="-9467"/>
              </a:stretch>
            </a:blipFill>
          </p:grpSpPr>
          <p:sp>
            <p:nvSpPr>
              <p:cNvPr id="56" name="Freeform 3"/>
              <p:cNvSpPr/>
              <p:nvPr/>
            </p:nvSpPr>
            <p:spPr>
              <a:xfrm>
                <a:off x="-76946" y="0"/>
                <a:ext cx="889746"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print"/>
                <a:stretch>
                  <a:fillRect t="-9467" b="-9467"/>
                </a:stretch>
              </a:blipFill>
            </p:spPr>
            <p:txBody>
              <a:bodyPr/>
              <a:lstStyle/>
              <a:p>
                <a:endParaRPr lang="en-IN"/>
              </a:p>
            </p:txBody>
          </p:sp>
        </p:grpSp>
      </p:grpSp>
      <p:grpSp>
        <p:nvGrpSpPr>
          <p:cNvPr id="61" name="Group 60"/>
          <p:cNvGrpSpPr/>
          <p:nvPr/>
        </p:nvGrpSpPr>
        <p:grpSpPr>
          <a:xfrm>
            <a:off x="13293455" y="6687987"/>
            <a:ext cx="5488577" cy="1981200"/>
            <a:chOff x="609600" y="6667500"/>
            <a:chExt cx="5821218" cy="2057400"/>
          </a:xfrm>
        </p:grpSpPr>
        <p:grpSp>
          <p:nvGrpSpPr>
            <p:cNvPr id="62" name="Group 46"/>
            <p:cNvGrpSpPr/>
            <p:nvPr/>
          </p:nvGrpSpPr>
          <p:grpSpPr>
            <a:xfrm>
              <a:off x="1905000" y="8039100"/>
              <a:ext cx="4525818" cy="533400"/>
              <a:chOff x="5571133" y="6210300"/>
              <a:chExt cx="6736468" cy="533400"/>
            </a:xfrm>
          </p:grpSpPr>
          <p:grpSp>
            <p:nvGrpSpPr>
              <p:cNvPr id="65" name="Group 6"/>
              <p:cNvGrpSpPr/>
              <p:nvPr/>
            </p:nvGrpSpPr>
            <p:grpSpPr>
              <a:xfrm>
                <a:off x="5571133" y="6210300"/>
                <a:ext cx="6011267" cy="533400"/>
                <a:chOff x="0" y="0"/>
                <a:chExt cx="1839192" cy="176247"/>
              </a:xfrm>
            </p:grpSpPr>
            <p:sp>
              <p:nvSpPr>
                <p:cNvPr id="67" name="Freeform 7"/>
                <p:cNvSpPr/>
                <p:nvPr/>
              </p:nvSpPr>
              <p:spPr>
                <a:xfrm>
                  <a:off x="0" y="0"/>
                  <a:ext cx="1839192" cy="176247"/>
                </a:xfrm>
                <a:custGeom>
                  <a:avLst/>
                  <a:gdLst/>
                  <a:ahLst/>
                  <a:cxnLst/>
                  <a:rect l="l" t="t" r="r" b="b"/>
                  <a:pathLst>
                    <a:path w="1839192" h="176247">
                      <a:moveTo>
                        <a:pt x="0" y="0"/>
                      </a:moveTo>
                      <a:lnTo>
                        <a:pt x="1839192" y="0"/>
                      </a:lnTo>
                      <a:lnTo>
                        <a:pt x="1839192" y="176247"/>
                      </a:lnTo>
                      <a:lnTo>
                        <a:pt x="0" y="176247"/>
                      </a:lnTo>
                      <a:close/>
                    </a:path>
                  </a:pathLst>
                </a:custGeom>
                <a:solidFill>
                  <a:srgbClr val="AAD7D4"/>
                </a:solidFill>
                <a:ln w="28575" cap="sq">
                  <a:solidFill>
                    <a:srgbClr val="1C2120"/>
                  </a:solidFill>
                  <a:prstDash val="solid"/>
                  <a:miter/>
                </a:ln>
              </p:spPr>
              <p:txBody>
                <a:bodyPr/>
                <a:lstStyle/>
                <a:p>
                  <a:endParaRPr lang="en-IN"/>
                </a:p>
              </p:txBody>
            </p:sp>
            <p:sp>
              <p:nvSpPr>
                <p:cNvPr id="68" name="TextBox 8"/>
                <p:cNvSpPr txBox="1"/>
                <p:nvPr/>
              </p:nvSpPr>
              <p:spPr>
                <a:xfrm>
                  <a:off x="0" y="-38100"/>
                  <a:ext cx="1839192" cy="214347"/>
                </a:xfrm>
                <a:prstGeom prst="rect">
                  <a:avLst/>
                </a:prstGeom>
              </p:spPr>
              <p:txBody>
                <a:bodyPr lIns="50800" tIns="50800" rIns="50800" bIns="50800" rtlCol="0" anchor="ctr"/>
                <a:lstStyle/>
                <a:p>
                  <a:pPr algn="ctr">
                    <a:lnSpc>
                      <a:spcPts val="2659"/>
                    </a:lnSpc>
                  </a:pPr>
                  <a:endParaRPr/>
                </a:p>
              </p:txBody>
            </p:sp>
          </p:grpSp>
          <p:sp>
            <p:nvSpPr>
              <p:cNvPr id="66" name="TextBox 10"/>
              <p:cNvSpPr txBox="1"/>
              <p:nvPr/>
            </p:nvSpPr>
            <p:spPr>
              <a:xfrm>
                <a:off x="5835017" y="6254309"/>
                <a:ext cx="6472584" cy="414166"/>
              </a:xfrm>
              <a:prstGeom prst="rect">
                <a:avLst/>
              </a:prstGeom>
            </p:spPr>
            <p:txBody>
              <a:bodyPr wrap="square" lIns="0" tIns="0" rIns="0" bIns="0" rtlCol="0" anchor="t">
                <a:spAutoFit/>
              </a:bodyPr>
              <a:lstStyle/>
              <a:p>
                <a:pPr algn="ctr">
                  <a:lnSpc>
                    <a:spcPts val="3445"/>
                  </a:lnSpc>
                </a:pPr>
                <a:r>
                  <a:rPr lang="en-US" sz="2000" b="1" spc="-68" dirty="0" err="1">
                    <a:solidFill>
                      <a:srgbClr val="1C2120"/>
                    </a:solidFill>
                    <a:latin typeface="Poppins"/>
                    <a:ea typeface="Poppins"/>
                    <a:cs typeface="Poppins"/>
                    <a:sym typeface="Poppins"/>
                  </a:rPr>
                  <a:t>B.Keshav</a:t>
                </a:r>
                <a:r>
                  <a:rPr lang="en-US" sz="2000" b="1" spc="-68" dirty="0">
                    <a:solidFill>
                      <a:srgbClr val="1C2120"/>
                    </a:solidFill>
                    <a:latin typeface="Poppins"/>
                    <a:ea typeface="Poppins"/>
                    <a:cs typeface="Poppins"/>
                    <a:sym typeface="Poppins"/>
                  </a:rPr>
                  <a:t> (22RA1A0552)</a:t>
                </a:r>
              </a:p>
            </p:txBody>
          </p:sp>
        </p:grpSp>
        <p:grpSp>
          <p:nvGrpSpPr>
            <p:cNvPr id="63" name="Group 2"/>
            <p:cNvGrpSpPr/>
            <p:nvPr/>
          </p:nvGrpSpPr>
          <p:grpSpPr>
            <a:xfrm>
              <a:off x="609600" y="6667500"/>
              <a:ext cx="2057400" cy="2057400"/>
              <a:chOff x="0" y="0"/>
              <a:chExt cx="812800" cy="812800"/>
            </a:xfrm>
            <a:blipFill>
              <a:blip r:embed="rId4"/>
              <a:stretch>
                <a:fillRect t="-9467" b="-9467"/>
              </a:stretch>
            </a:blipFill>
          </p:grpSpPr>
          <p:sp>
            <p:nvSpPr>
              <p:cNvPr id="64"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cstate="print"/>
                <a:stretch>
                  <a:fillRect t="-9467" b="-9467"/>
                </a:stretch>
              </a:blipFill>
            </p:spPr>
            <p:txBody>
              <a:bodyPr/>
              <a:lstStyle/>
              <a:p>
                <a:endParaRPr lang="en-IN"/>
              </a:p>
            </p:txBody>
          </p:sp>
        </p:grpSp>
      </p:grpSp>
      <p:sp>
        <p:nvSpPr>
          <p:cNvPr id="41" name="TextBox 40"/>
          <p:cNvSpPr txBox="1"/>
          <p:nvPr/>
        </p:nvSpPr>
        <p:spPr>
          <a:xfrm>
            <a:off x="272476" y="5334261"/>
            <a:ext cx="18132425" cy="584775"/>
          </a:xfrm>
          <a:prstGeom prst="rect">
            <a:avLst/>
          </a:prstGeom>
          <a:noFill/>
        </p:spPr>
        <p:txBody>
          <a:bodyPr wrap="square" rtlCol="0">
            <a:spAutoFit/>
          </a:bodyPr>
          <a:lstStyle/>
          <a:p>
            <a:pPr algn="ctr"/>
            <a:r>
              <a:rPr lang="en-US" sz="3200" b="1" dirty="0">
                <a:solidFill>
                  <a:srgbClr val="FF0000"/>
                </a:solidFill>
                <a:latin typeface="Times New Roman" pitchFamily="18" charset="0"/>
                <a:cs typeface="Times New Roman" pitchFamily="18" charset="0"/>
              </a:rPr>
              <a:t>TITLE: ADVANCED IMAGE INPAINTING TECHNIQUES FOR IMPROVED SCENE ANALYSIS</a:t>
            </a:r>
          </a:p>
        </p:txBody>
      </p:sp>
      <p:pic>
        <p:nvPicPr>
          <p:cNvPr id="6" name="Picture 5">
            <a:extLst>
              <a:ext uri="{FF2B5EF4-FFF2-40B4-BE49-F238E27FC236}">
                <a16:creationId xmlns:a16="http://schemas.microsoft.com/office/drawing/2014/main" id="{E1710CFF-3B65-0438-1613-4A618C0CDCAB}"/>
              </a:ext>
            </a:extLst>
          </p:cNvPr>
          <p:cNvPicPr>
            <a:picLocks noChangeAspect="1"/>
          </p:cNvPicPr>
          <p:nvPr/>
        </p:nvPicPr>
        <p:blipFill>
          <a:blip r:embed="rId5"/>
          <a:stretch>
            <a:fillRect/>
          </a:stretch>
        </p:blipFill>
        <p:spPr>
          <a:xfrm>
            <a:off x="13099470" y="6591301"/>
            <a:ext cx="2149861" cy="231878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4" name="Picture 13">
            <a:extLst>
              <a:ext uri="{FF2B5EF4-FFF2-40B4-BE49-F238E27FC236}">
                <a16:creationId xmlns:a16="http://schemas.microsoft.com/office/drawing/2014/main" id="{9EEA9742-599F-3F15-5D3C-83A7683703ED}"/>
              </a:ext>
            </a:extLst>
          </p:cNvPr>
          <p:cNvPicPr>
            <a:picLocks noChangeAspect="1"/>
          </p:cNvPicPr>
          <p:nvPr/>
        </p:nvPicPr>
        <p:blipFill>
          <a:blip r:embed="rId6"/>
          <a:stretch>
            <a:fillRect/>
          </a:stretch>
        </p:blipFill>
        <p:spPr>
          <a:xfrm>
            <a:off x="1297024" y="6420679"/>
            <a:ext cx="2149861" cy="224850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Picture 14">
            <a:extLst>
              <a:ext uri="{FF2B5EF4-FFF2-40B4-BE49-F238E27FC236}">
                <a16:creationId xmlns:a16="http://schemas.microsoft.com/office/drawing/2014/main" id="{9C82651C-7699-DC73-4517-C285A8C3A72E}"/>
              </a:ext>
            </a:extLst>
          </p:cNvPr>
          <p:cNvPicPr>
            <a:picLocks noChangeAspect="1"/>
          </p:cNvPicPr>
          <p:nvPr/>
        </p:nvPicPr>
        <p:blipFill>
          <a:blip r:embed="rId7"/>
          <a:stretch>
            <a:fillRect/>
          </a:stretch>
        </p:blipFill>
        <p:spPr>
          <a:xfrm>
            <a:off x="7245599" y="6530353"/>
            <a:ext cx="2154051" cy="221841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66800" y="571500"/>
            <a:ext cx="6437409" cy="997453"/>
          </a:xfrm>
          <a:prstGeom prst="rect">
            <a:avLst/>
          </a:prstGeom>
        </p:spPr>
        <p:txBody>
          <a:bodyPr lIns="0" tIns="0" rIns="0" bIns="0" rtlCol="0" anchor="t">
            <a:spAutoFit/>
          </a:bodyPr>
          <a:lstStyle/>
          <a:p>
            <a:pPr marL="0" lvl="1" indent="0" algn="l">
              <a:lnSpc>
                <a:spcPts val="7458"/>
              </a:lnSpc>
              <a:spcBef>
                <a:spcPct val="0"/>
              </a:spcBef>
            </a:pPr>
            <a:r>
              <a:rPr lang="en-US" sz="7689" b="1" dirty="0">
                <a:solidFill>
                  <a:srgbClr val="1C2120"/>
                </a:solidFill>
                <a:latin typeface="Poppins Bold"/>
                <a:ea typeface="Poppins Bold"/>
                <a:cs typeface="Poppins Bold"/>
                <a:sym typeface="Poppins Bold"/>
              </a:rPr>
              <a:t>ALGORITHM</a:t>
            </a:r>
          </a:p>
        </p:txBody>
      </p:sp>
      <p:sp>
        <p:nvSpPr>
          <p:cNvPr id="28" name="TextBox 5"/>
          <p:cNvSpPr txBox="1"/>
          <p:nvPr/>
        </p:nvSpPr>
        <p:spPr>
          <a:xfrm>
            <a:off x="4876800" y="9514380"/>
            <a:ext cx="4026853" cy="350309"/>
          </a:xfrm>
          <a:prstGeom prst="rect">
            <a:avLst/>
          </a:prstGeom>
        </p:spPr>
        <p:txBody>
          <a:bodyPr lIns="50800" tIns="50800" rIns="50800" bIns="50800" rtlCol="0" anchor="ctr"/>
          <a:lstStyle/>
          <a:p>
            <a:pPr algn="ctr">
              <a:lnSpc>
                <a:spcPts val="1925"/>
              </a:lnSpc>
            </a:pPr>
            <a:endParaRPr/>
          </a:p>
        </p:txBody>
      </p:sp>
      <p:sp>
        <p:nvSpPr>
          <p:cNvPr id="30" name="Title 29"/>
          <p:cNvSpPr>
            <a:spLocks noGrp="1"/>
          </p:cNvSpPr>
          <p:nvPr>
            <p:ph type="title"/>
          </p:nvPr>
        </p:nvSpPr>
        <p:spPr>
          <a:xfrm>
            <a:off x="246904" y="1747763"/>
            <a:ext cx="8077200" cy="685800"/>
          </a:xfrm>
        </p:spPr>
        <p:txBody>
          <a:bodyPr>
            <a:normAutofit fontScale="90000"/>
          </a:bodyPr>
          <a:lstStyle/>
          <a:p>
            <a:r>
              <a:rPr lang="en-IN" b="1" dirty="0"/>
              <a:t>Iterative Fast March Algorithm</a:t>
            </a:r>
            <a:endParaRPr lang="en-US" dirty="0"/>
          </a:p>
        </p:txBody>
      </p:sp>
      <p:pic>
        <p:nvPicPr>
          <p:cNvPr id="32" name="Content Placeholder 31" descr="65._The_Algorithm_Isn_t_As_Powerful_As_You_Think.png"/>
          <p:cNvPicPr>
            <a:picLocks noGrp="1" noChangeAspect="1"/>
          </p:cNvPicPr>
          <p:nvPr>
            <p:ph idx="1"/>
          </p:nvPr>
        </p:nvPicPr>
        <p:blipFill>
          <a:blip r:embed="rId2" cstate="print"/>
          <a:stretch>
            <a:fillRect/>
          </a:stretch>
        </p:blipFill>
        <p:spPr>
          <a:xfrm>
            <a:off x="10442929" y="2123655"/>
            <a:ext cx="7845071" cy="6398490"/>
          </a:xfrm>
        </p:spPr>
      </p:pic>
      <p:sp>
        <p:nvSpPr>
          <p:cNvPr id="35" name="TextBox 21"/>
          <p:cNvSpPr txBox="1"/>
          <p:nvPr/>
        </p:nvSpPr>
        <p:spPr>
          <a:xfrm>
            <a:off x="1066800" y="5448300"/>
            <a:ext cx="10000503" cy="3939540"/>
          </a:xfrm>
          <a:prstGeom prst="rect">
            <a:avLst/>
          </a:prstGeom>
        </p:spPr>
        <p:txBody>
          <a:bodyPr wrap="square" lIns="0" tIns="0" rIns="0" bIns="0" rtlCol="0" anchor="t">
            <a:spAutoFit/>
          </a:bodyPr>
          <a:lstStyle/>
          <a:p>
            <a:r>
              <a:rPr lang="en-US" sz="3200" b="1" dirty="0"/>
              <a:t>Algorithm Steps :</a:t>
            </a:r>
          </a:p>
          <a:p>
            <a:pPr marL="571500" indent="-571500">
              <a:buFont typeface="+mj-lt"/>
              <a:buAutoNum type="romanLcPeriod"/>
            </a:pPr>
            <a:r>
              <a:rPr lang="en-US" sz="3200" b="1" dirty="0"/>
              <a:t>Load</a:t>
            </a:r>
            <a:r>
              <a:rPr lang="en-US" sz="3200" dirty="0"/>
              <a:t> the image and mask</a:t>
            </a:r>
          </a:p>
          <a:p>
            <a:pPr marL="571500" indent="-571500">
              <a:buFont typeface="+mj-lt"/>
              <a:buAutoNum type="romanLcPeriod"/>
            </a:pPr>
            <a:r>
              <a:rPr lang="en-US" sz="3200" b="1" dirty="0"/>
              <a:t>Compute priorities</a:t>
            </a:r>
            <a:r>
              <a:rPr lang="en-US" sz="3200" dirty="0"/>
              <a:t> for boundary pixels</a:t>
            </a:r>
          </a:p>
          <a:p>
            <a:pPr marL="571500" indent="-571500">
              <a:buFont typeface="+mj-lt"/>
              <a:buAutoNum type="romanLcPeriod"/>
            </a:pPr>
            <a:r>
              <a:rPr lang="en-US" sz="3200" b="1" dirty="0"/>
              <a:t>Choose</a:t>
            </a:r>
            <a:r>
              <a:rPr lang="en-US" sz="3200" dirty="0"/>
              <a:t> the highest-priority patch</a:t>
            </a:r>
          </a:p>
          <a:p>
            <a:pPr marL="571500" indent="-571500">
              <a:buFont typeface="+mj-lt"/>
              <a:buAutoNum type="romanLcPeriod"/>
            </a:pPr>
            <a:r>
              <a:rPr lang="en-US" sz="3200" b="1" dirty="0"/>
              <a:t>Find</a:t>
            </a:r>
            <a:r>
              <a:rPr lang="en-US" sz="3200" dirty="0"/>
              <a:t> the best-matching patch from known areas</a:t>
            </a:r>
          </a:p>
          <a:p>
            <a:pPr marL="571500" indent="-571500">
              <a:buFont typeface="+mj-lt"/>
              <a:buAutoNum type="romanLcPeriod"/>
            </a:pPr>
            <a:r>
              <a:rPr lang="en-US" sz="3200" b="1" dirty="0"/>
              <a:t>Copy</a:t>
            </a:r>
            <a:r>
              <a:rPr lang="en-US" sz="3200" dirty="0"/>
              <a:t> pixel data to the missing region</a:t>
            </a:r>
          </a:p>
          <a:p>
            <a:pPr marL="571500" indent="-571500">
              <a:buFont typeface="+mj-lt"/>
              <a:buAutoNum type="romanLcPeriod"/>
            </a:pPr>
            <a:r>
              <a:rPr lang="en-US" sz="3200" b="1" dirty="0"/>
              <a:t>Update</a:t>
            </a:r>
            <a:r>
              <a:rPr lang="en-US" sz="3200" dirty="0"/>
              <a:t> the mask and recompute priorities</a:t>
            </a:r>
          </a:p>
          <a:p>
            <a:pPr marL="571500" indent="-571500">
              <a:buFont typeface="+mj-lt"/>
              <a:buAutoNum type="romanLcPeriod"/>
            </a:pPr>
            <a:r>
              <a:rPr lang="en-US" sz="3200" b="1" dirty="0"/>
              <a:t>Repeat</a:t>
            </a:r>
            <a:r>
              <a:rPr lang="en-US" sz="3200" dirty="0"/>
              <a:t> until the image is fully restored</a:t>
            </a:r>
          </a:p>
        </p:txBody>
      </p:sp>
      <p:sp>
        <p:nvSpPr>
          <p:cNvPr id="3" name="Rectangle 1">
            <a:extLst>
              <a:ext uri="{FF2B5EF4-FFF2-40B4-BE49-F238E27FC236}">
                <a16:creationId xmlns:a16="http://schemas.microsoft.com/office/drawing/2014/main" id="{D8570BC9-3576-7FC9-5AAD-AC6E09D6ED10}"/>
              </a:ext>
            </a:extLst>
          </p:cNvPr>
          <p:cNvSpPr>
            <a:spLocks noChangeArrowheads="1"/>
          </p:cNvSpPr>
          <p:nvPr/>
        </p:nvSpPr>
        <p:spPr bwMode="auto">
          <a:xfrm>
            <a:off x="838200" y="2877115"/>
            <a:ext cx="105156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It fills missing regions </a:t>
            </a:r>
            <a:r>
              <a:rPr kumimoji="0" lang="en-US" altLang="en-US" sz="2800" b="1" i="0" u="none" strike="noStrike" cap="none" normalizeH="0" baseline="0" dirty="0">
                <a:ln>
                  <a:noFill/>
                </a:ln>
                <a:solidFill>
                  <a:schemeClr val="tx1"/>
                </a:solidFill>
                <a:effectLst/>
                <a:latin typeface="Arial" panose="020B0604020202020204" pitchFamily="34" charset="0"/>
              </a:rPr>
              <a:t>by prioritizing boundary pixels</a:t>
            </a:r>
            <a:r>
              <a:rPr kumimoji="0" lang="en-US" altLang="en-US" sz="2800" b="0" i="0" u="none" strike="noStrike" cap="none" normalizeH="0" baseline="0" dirty="0">
                <a:ln>
                  <a:noFill/>
                </a:ln>
                <a:solidFill>
                  <a:schemeClr val="tx1"/>
                </a:solidFill>
                <a:effectLst/>
                <a:latin typeface="Arial" panose="020B0604020202020204" pitchFamily="34" charset="0"/>
              </a:rPr>
              <a:t> based on image confidence and data (gradient).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It uses a </a:t>
            </a:r>
            <a:r>
              <a:rPr kumimoji="0" lang="en-US" altLang="en-US" sz="2800" b="1" i="0" u="none" strike="noStrike" cap="none" normalizeH="0" baseline="0" dirty="0">
                <a:ln>
                  <a:noFill/>
                </a:ln>
                <a:solidFill>
                  <a:schemeClr val="tx1"/>
                </a:solidFill>
                <a:effectLst/>
                <a:latin typeface="Arial" panose="020B0604020202020204" pitchFamily="34" charset="0"/>
              </a:rPr>
              <a:t>patch-based approach</a:t>
            </a:r>
            <a:r>
              <a:rPr kumimoji="0" lang="en-US" altLang="en-US" sz="2800" b="0" i="0" u="none" strike="noStrike" cap="none" normalizeH="0" baseline="0" dirty="0">
                <a:ln>
                  <a:noFill/>
                </a:ln>
                <a:solidFill>
                  <a:schemeClr val="tx1"/>
                </a:solidFill>
                <a:effectLst/>
                <a:latin typeface="Arial" panose="020B0604020202020204" pitchFamily="34" charset="0"/>
              </a:rPr>
              <a:t> where missing areas are filled with the best-matching content from known regions.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B026E-DD4C-1B39-58E9-3E7586007581}"/>
              </a:ext>
            </a:extLst>
          </p:cNvPr>
          <p:cNvSpPr>
            <a:spLocks noGrp="1"/>
          </p:cNvSpPr>
          <p:nvPr>
            <p:ph type="title"/>
          </p:nvPr>
        </p:nvSpPr>
        <p:spPr>
          <a:xfrm>
            <a:off x="457200" y="723900"/>
            <a:ext cx="8229600" cy="1143000"/>
          </a:xfrm>
        </p:spPr>
        <p:txBody>
          <a:bodyPr>
            <a:noAutofit/>
          </a:bodyPr>
          <a:lstStyle/>
          <a:p>
            <a:r>
              <a:rPr lang="en-US" sz="6600" b="1" dirty="0">
                <a:solidFill>
                  <a:srgbClr val="1C2120"/>
                </a:solidFill>
                <a:latin typeface="Poppins Bold"/>
                <a:ea typeface="Poppins Bold"/>
                <a:cs typeface="Poppins Bold"/>
                <a:sym typeface="Poppins Bold"/>
              </a:rPr>
              <a:t>EXISTING SYSTEM</a:t>
            </a:r>
            <a:br>
              <a:rPr lang="en-US" sz="6600" b="1" dirty="0">
                <a:solidFill>
                  <a:srgbClr val="1C2120"/>
                </a:solidFill>
                <a:latin typeface="Poppins Bold"/>
                <a:ea typeface="Poppins Bold"/>
                <a:cs typeface="Poppins Bold"/>
                <a:sym typeface="Poppins Bold"/>
              </a:rPr>
            </a:br>
            <a:r>
              <a:rPr lang="en-US" sz="6600" b="1" dirty="0">
                <a:solidFill>
                  <a:srgbClr val="1C2120"/>
                </a:solidFill>
                <a:latin typeface="Poppins Bold"/>
                <a:ea typeface="Poppins Bold"/>
                <a:cs typeface="Poppins Bold"/>
                <a:sym typeface="Poppins Bold"/>
              </a:rPr>
              <a:t>input and output:</a:t>
            </a:r>
            <a:r>
              <a:rPr lang="en-IN" sz="6600" dirty="0"/>
              <a:t> </a:t>
            </a:r>
          </a:p>
        </p:txBody>
      </p:sp>
      <p:pic>
        <p:nvPicPr>
          <p:cNvPr id="3" name="Picture 2">
            <a:extLst>
              <a:ext uri="{FF2B5EF4-FFF2-40B4-BE49-F238E27FC236}">
                <a16:creationId xmlns:a16="http://schemas.microsoft.com/office/drawing/2014/main" id="{9D3EB900-A88A-B04B-F98A-AD6709B66ACB}"/>
              </a:ext>
            </a:extLst>
          </p:cNvPr>
          <p:cNvPicPr>
            <a:picLocks noChangeAspect="1"/>
          </p:cNvPicPr>
          <p:nvPr/>
        </p:nvPicPr>
        <p:blipFill>
          <a:blip r:embed="rId2"/>
          <a:stretch>
            <a:fillRect/>
          </a:stretch>
        </p:blipFill>
        <p:spPr>
          <a:xfrm>
            <a:off x="1447800" y="2552700"/>
            <a:ext cx="14954250" cy="5181600"/>
          </a:xfrm>
          <a:prstGeom prst="rect">
            <a:avLst/>
          </a:prstGeom>
        </p:spPr>
      </p:pic>
      <p:sp>
        <p:nvSpPr>
          <p:cNvPr id="4" name="Rectangle 1">
            <a:extLst>
              <a:ext uri="{FF2B5EF4-FFF2-40B4-BE49-F238E27FC236}">
                <a16:creationId xmlns:a16="http://schemas.microsoft.com/office/drawing/2014/main" id="{CCEF6EF0-72D7-5271-D6C4-A3167E7835C4}"/>
              </a:ext>
            </a:extLst>
          </p:cNvPr>
          <p:cNvSpPr>
            <a:spLocks noChangeArrowheads="1"/>
          </p:cNvSpPr>
          <p:nvPr/>
        </p:nvSpPr>
        <p:spPr bwMode="auto">
          <a:xfrm>
            <a:off x="1447800" y="7886700"/>
            <a:ext cx="9271192" cy="20313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Existing Method: PSNR, Value: 4.13 dB </a:t>
            </a:r>
          </a:p>
          <a:p>
            <a:pPr lvl="0" eaLnBrk="0" fontAlgn="base" hangingPunct="0">
              <a:spcBef>
                <a:spcPct val="0"/>
              </a:spcBef>
              <a:spcAft>
                <a:spcPct val="0"/>
              </a:spcAft>
            </a:pPr>
            <a:r>
              <a:rPr kumimoji="0" lang="en-US" altLang="en-US" sz="4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MSE, Value: </a:t>
            </a:r>
            <a:r>
              <a:rPr lang="en-US" altLang="en-US" sz="4400" dirty="0">
                <a:solidFill>
                  <a:srgbClr val="000000"/>
                </a:solidFill>
                <a:latin typeface="Times New Roman" panose="02020603050405020304" pitchFamily="18" charset="0"/>
                <a:cs typeface="Times New Roman" panose="02020603050405020304" pitchFamily="18" charset="0"/>
              </a:rPr>
              <a:t>25103.80</a:t>
            </a:r>
            <a:endParaRPr kumimoji="0" lang="en-US" altLang="en-US" sz="4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endParaRPr>
          </a:p>
          <a:p>
            <a:pPr lvl="0" eaLnBrk="0" fontAlgn="base" hangingPunct="0">
              <a:spcBef>
                <a:spcPct val="0"/>
              </a:spcBef>
              <a:spcAft>
                <a:spcPct val="0"/>
              </a:spcAft>
            </a:pPr>
            <a:r>
              <a:rPr kumimoji="0" lang="en-US" altLang="en-US" sz="4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SSIM, Value: </a:t>
            </a:r>
            <a:r>
              <a:rPr lang="en-US" altLang="en-US" sz="4400" dirty="0">
                <a:solidFill>
                  <a:srgbClr val="000000"/>
                </a:solidFill>
                <a:latin typeface="Times New Roman" panose="02020603050405020304" pitchFamily="18" charset="0"/>
                <a:cs typeface="Times New Roman" panose="02020603050405020304" pitchFamily="18" charset="0"/>
              </a:rPr>
              <a:t>0.0032</a:t>
            </a:r>
            <a:r>
              <a:rPr lang="en-US" altLang="en-US" sz="4400" dirty="0">
                <a:latin typeface="Times New Roman" panose="02020603050405020304" pitchFamily="18" charset="0"/>
                <a:cs typeface="Times New Roman" panose="02020603050405020304" pitchFamily="18" charset="0"/>
              </a:rPr>
              <a:t> </a:t>
            </a:r>
            <a:endParaRPr kumimoji="0" lang="en-US" altLang="en-US" sz="4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3715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34E05-B8CA-A69C-0B74-C71B4D7F08D7}"/>
              </a:ext>
            </a:extLst>
          </p:cNvPr>
          <p:cNvSpPr>
            <a:spLocks noGrp="1"/>
          </p:cNvSpPr>
          <p:nvPr>
            <p:ph type="title"/>
          </p:nvPr>
        </p:nvSpPr>
        <p:spPr>
          <a:xfrm>
            <a:off x="-304800" y="723900"/>
            <a:ext cx="18440400" cy="2590800"/>
          </a:xfrm>
        </p:spPr>
        <p:txBody>
          <a:bodyPr>
            <a:noAutofit/>
          </a:bodyPr>
          <a:lstStyle/>
          <a:p>
            <a:pPr>
              <a:lnSpc>
                <a:spcPts val="9658"/>
              </a:lnSpc>
            </a:pPr>
            <a:r>
              <a:rPr lang="en-US" sz="8000" b="1" dirty="0">
                <a:solidFill>
                  <a:srgbClr val="1C2120"/>
                </a:solidFill>
                <a:latin typeface="Poppins Bold"/>
                <a:ea typeface="Poppins Bold"/>
                <a:cs typeface="Poppins Bold"/>
                <a:sym typeface="Poppins Bold"/>
              </a:rPr>
              <a:t>PROPOSED</a:t>
            </a:r>
            <a:br>
              <a:rPr lang="en-US" sz="8000" b="1" dirty="0">
                <a:solidFill>
                  <a:srgbClr val="1C2120"/>
                </a:solidFill>
                <a:latin typeface="Poppins Bold"/>
                <a:ea typeface="Poppins Bold"/>
                <a:cs typeface="Poppins Bold"/>
                <a:sym typeface="Poppins Bold"/>
              </a:rPr>
            </a:br>
            <a:r>
              <a:rPr lang="en-US" sz="8000" b="1" dirty="0">
                <a:solidFill>
                  <a:srgbClr val="1C2120"/>
                </a:solidFill>
                <a:latin typeface="Poppins Bold"/>
                <a:ea typeface="Poppins Bold"/>
                <a:cs typeface="Poppins Bold"/>
                <a:sym typeface="Poppins Bold"/>
              </a:rPr>
              <a:t>SYSTEM input and output</a:t>
            </a:r>
            <a:br>
              <a:rPr lang="en-US" sz="8000" b="1" dirty="0">
                <a:solidFill>
                  <a:srgbClr val="1C2120"/>
                </a:solidFill>
                <a:latin typeface="Poppins Bold"/>
                <a:ea typeface="Poppins Bold"/>
                <a:cs typeface="Poppins Bold"/>
                <a:sym typeface="Poppins Bold"/>
              </a:rPr>
            </a:br>
            <a:endParaRPr lang="en-IN" sz="8000" b="1" dirty="0">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66F2E1ED-8415-0213-608D-49BA684E58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1631" y="3009900"/>
            <a:ext cx="16544737" cy="50292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3713AB6-6FE2-B3AA-ED41-76063B56EF17}"/>
              </a:ext>
            </a:extLst>
          </p:cNvPr>
          <p:cNvSpPr>
            <a:spLocks noChangeArrowheads="1"/>
          </p:cNvSpPr>
          <p:nvPr/>
        </p:nvSpPr>
        <p:spPr bwMode="auto">
          <a:xfrm>
            <a:off x="990600" y="8160722"/>
            <a:ext cx="8998810" cy="190821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lvl="0" eaLnBrk="0" fontAlgn="base" hangingPunct="0">
              <a:spcBef>
                <a:spcPct val="0"/>
              </a:spcBef>
              <a:spcAft>
                <a:spcPct val="0"/>
              </a:spcAft>
            </a:pPr>
            <a:r>
              <a:rPr kumimoji="0" lang="en-US" altLang="en-US" sz="4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Proposed Method: PSNR, Value: </a:t>
            </a:r>
            <a:r>
              <a:rPr lang="en-US" altLang="en-US" sz="4000" dirty="0">
                <a:solidFill>
                  <a:srgbClr val="000000"/>
                </a:solidFill>
                <a:latin typeface="Times New Roman" panose="02020603050405020304" pitchFamily="18" charset="0"/>
                <a:cs typeface="Times New Roman" panose="02020603050405020304" pitchFamily="18" charset="0"/>
              </a:rPr>
              <a:t>29.75</a:t>
            </a:r>
            <a:r>
              <a:rPr kumimoji="0" lang="en-US" altLang="en-US" sz="4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dB </a:t>
            </a:r>
          </a:p>
          <a:p>
            <a:pPr lvl="0" eaLnBrk="0" fontAlgn="base" hangingPunct="0">
              <a:spcBef>
                <a:spcPct val="0"/>
              </a:spcBef>
              <a:spcAft>
                <a:spcPct val="0"/>
              </a:spcAft>
            </a:pPr>
            <a:r>
              <a:rPr kumimoji="0" lang="en-US" altLang="en-US" sz="4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MSE, Value: </a:t>
            </a:r>
            <a:r>
              <a:rPr lang="en-US" altLang="en-US" sz="4000" dirty="0">
                <a:solidFill>
                  <a:srgbClr val="000000"/>
                </a:solidFill>
                <a:latin typeface="Times New Roman" panose="02020603050405020304" pitchFamily="18" charset="0"/>
                <a:cs typeface="Times New Roman" panose="02020603050405020304" pitchFamily="18" charset="0"/>
              </a:rPr>
              <a:t>68.90</a:t>
            </a:r>
            <a:r>
              <a:rPr kumimoji="0" lang="en-US" altLang="en-US" sz="4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p>
          <a:p>
            <a:pPr lvl="0" eaLnBrk="0" fontAlgn="base" hangingPunct="0">
              <a:spcBef>
                <a:spcPct val="0"/>
              </a:spcBef>
              <a:spcAft>
                <a:spcPct val="0"/>
              </a:spcAft>
            </a:pPr>
            <a:r>
              <a:rPr kumimoji="0" lang="en-US" altLang="en-US" sz="40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SSIM, Value: </a:t>
            </a:r>
            <a:r>
              <a:rPr lang="en-US" altLang="en-US" sz="4000" dirty="0">
                <a:solidFill>
                  <a:srgbClr val="000000"/>
                </a:solidFill>
                <a:latin typeface="Times New Roman" panose="02020603050405020304" pitchFamily="18" charset="0"/>
                <a:cs typeface="Times New Roman" panose="02020603050405020304" pitchFamily="18" charset="0"/>
              </a:rPr>
              <a:t>0.8898</a:t>
            </a:r>
            <a:endParaRPr kumimoji="0" lang="en-US" altLang="en-US" sz="4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012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54685" y="876300"/>
            <a:ext cx="4584009" cy="4648200"/>
          </a:xfrm>
          <a:custGeom>
            <a:avLst/>
            <a:gdLst/>
            <a:ahLst/>
            <a:cxnLst/>
            <a:rect l="l" t="t" r="r" b="b"/>
            <a:pathLst>
              <a:path w="4812609" h="4786358">
                <a:moveTo>
                  <a:pt x="0" y="0"/>
                </a:moveTo>
                <a:lnTo>
                  <a:pt x="4812609" y="0"/>
                </a:lnTo>
                <a:lnTo>
                  <a:pt x="4812609" y="4786359"/>
                </a:lnTo>
                <a:lnTo>
                  <a:pt x="0" y="4786359"/>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3"/>
          <p:cNvGrpSpPr/>
          <p:nvPr/>
        </p:nvGrpSpPr>
        <p:grpSpPr>
          <a:xfrm>
            <a:off x="13354685" y="7876726"/>
            <a:ext cx="4399915" cy="2715074"/>
            <a:chOff x="0" y="-308553"/>
            <a:chExt cx="1241612" cy="513511"/>
          </a:xfrm>
        </p:grpSpPr>
        <p:sp>
          <p:nvSpPr>
            <p:cNvPr id="4" name="Freeform 4"/>
            <p:cNvSpPr/>
            <p:nvPr/>
          </p:nvSpPr>
          <p:spPr>
            <a:xfrm>
              <a:off x="0" y="-308553"/>
              <a:ext cx="1241612" cy="204958"/>
            </a:xfrm>
            <a:custGeom>
              <a:avLst/>
              <a:gdLst/>
              <a:ahLst/>
              <a:cxnLst/>
              <a:rect l="l" t="t" r="r" b="b"/>
              <a:pathLst>
                <a:path w="1241612" h="204958">
                  <a:moveTo>
                    <a:pt x="102479" y="0"/>
                  </a:moveTo>
                  <a:lnTo>
                    <a:pt x="1139133" y="0"/>
                  </a:lnTo>
                  <a:cubicBezTo>
                    <a:pt x="1195730" y="0"/>
                    <a:pt x="1241612" y="45881"/>
                    <a:pt x="1241612" y="102479"/>
                  </a:cubicBezTo>
                  <a:lnTo>
                    <a:pt x="1241612" y="102479"/>
                  </a:lnTo>
                  <a:cubicBezTo>
                    <a:pt x="1241612" y="159076"/>
                    <a:pt x="1195730" y="204958"/>
                    <a:pt x="1139133" y="204958"/>
                  </a:cubicBezTo>
                  <a:lnTo>
                    <a:pt x="102479" y="204958"/>
                  </a:lnTo>
                  <a:cubicBezTo>
                    <a:pt x="45881" y="204958"/>
                    <a:pt x="0" y="159076"/>
                    <a:pt x="0" y="102479"/>
                  </a:cubicBezTo>
                  <a:lnTo>
                    <a:pt x="0" y="102479"/>
                  </a:lnTo>
                  <a:cubicBezTo>
                    <a:pt x="0" y="45881"/>
                    <a:pt x="45881" y="0"/>
                    <a:pt x="102479" y="0"/>
                  </a:cubicBezTo>
                  <a:close/>
                </a:path>
              </a:pathLst>
            </a:custGeom>
            <a:solidFill>
              <a:srgbClr val="AAD7D4"/>
            </a:solidFill>
          </p:spPr>
          <p:txBody>
            <a:bodyPr/>
            <a:lstStyle/>
            <a:p>
              <a:endParaRPr lang="en-IN" dirty="0"/>
            </a:p>
          </p:txBody>
        </p:sp>
        <p:sp>
          <p:nvSpPr>
            <p:cNvPr id="5" name="TextBox 5"/>
            <p:cNvSpPr txBox="1"/>
            <p:nvPr/>
          </p:nvSpPr>
          <p:spPr>
            <a:xfrm>
              <a:off x="0" y="85725"/>
              <a:ext cx="1241612" cy="119233"/>
            </a:xfrm>
            <a:prstGeom prst="rect">
              <a:avLst/>
            </a:prstGeom>
          </p:spPr>
          <p:txBody>
            <a:bodyPr lIns="50800" tIns="50800" rIns="50800" bIns="50800" rtlCol="0" anchor="ctr"/>
            <a:lstStyle/>
            <a:p>
              <a:pPr algn="ctr">
                <a:lnSpc>
                  <a:spcPts val="1925"/>
                </a:lnSpc>
              </a:pPr>
              <a:endParaRPr/>
            </a:p>
          </p:txBody>
        </p:sp>
      </p:grpSp>
      <p:sp>
        <p:nvSpPr>
          <p:cNvPr id="6" name="TextBox 6"/>
          <p:cNvSpPr txBox="1"/>
          <p:nvPr/>
        </p:nvSpPr>
        <p:spPr>
          <a:xfrm>
            <a:off x="4572000" y="419100"/>
            <a:ext cx="7831454" cy="1374094"/>
          </a:xfrm>
          <a:prstGeom prst="rect">
            <a:avLst/>
          </a:prstGeom>
        </p:spPr>
        <p:txBody>
          <a:bodyPr lIns="0" tIns="0" rIns="0" bIns="0" rtlCol="0" anchor="t">
            <a:spAutoFit/>
          </a:bodyPr>
          <a:lstStyle/>
          <a:p>
            <a:pPr algn="ctr">
              <a:lnSpc>
                <a:spcPts val="11281"/>
              </a:lnSpc>
            </a:pPr>
            <a:r>
              <a:rPr lang="en-US" sz="8000" b="1" dirty="0">
                <a:solidFill>
                  <a:srgbClr val="1C2120"/>
                </a:solidFill>
                <a:latin typeface="Poppins Bold"/>
                <a:ea typeface="Poppins Bold"/>
                <a:cs typeface="Poppins Bold"/>
                <a:sym typeface="Poppins Bold"/>
              </a:rPr>
              <a:t>CONCLUSION</a:t>
            </a:r>
          </a:p>
        </p:txBody>
      </p:sp>
      <p:sp>
        <p:nvSpPr>
          <p:cNvPr id="21" name="Content Placeholder 20"/>
          <p:cNvSpPr>
            <a:spLocks noGrp="1"/>
          </p:cNvSpPr>
          <p:nvPr>
            <p:ph idx="1"/>
          </p:nvPr>
        </p:nvSpPr>
        <p:spPr>
          <a:xfrm>
            <a:off x="867727" y="2552700"/>
            <a:ext cx="12039600" cy="8039100"/>
          </a:xfrm>
        </p:spPr>
        <p:txBody>
          <a:bodyPr/>
          <a:lstStyle/>
          <a:p>
            <a:r>
              <a:rPr lang="en-US" dirty="0"/>
              <a:t>Proposed method drastically improves image quality over traditional methods.</a:t>
            </a:r>
          </a:p>
          <a:p>
            <a:pPr>
              <a:lnSpc>
                <a:spcPct val="200000"/>
              </a:lnSpc>
              <a:buFont typeface="Wingdings" panose="05000000000000000000" pitchFamily="2" charset="2"/>
              <a:buChar char="q"/>
            </a:pPr>
            <a:r>
              <a:rPr lang="en-US" dirty="0"/>
              <a:t>Metrics:</a:t>
            </a:r>
          </a:p>
          <a:p>
            <a:r>
              <a:rPr lang="en-US" dirty="0"/>
              <a:t>Existing: PSNR 4.13,SSIM 0.0032,MSE 25103.80</a:t>
            </a:r>
          </a:p>
          <a:p>
            <a:r>
              <a:rPr lang="en-US" dirty="0"/>
              <a:t>Proposed: PSNR 29.75, SSIM 0.8898,MSE 68.90  </a:t>
            </a:r>
          </a:p>
          <a:p>
            <a:r>
              <a:rPr lang="en-US" dirty="0"/>
              <a:t>Ideal for applications in medical imaging, satellite processing, AR/VR, and digital restoration.</a:t>
            </a:r>
          </a:p>
        </p:txBody>
      </p:sp>
      <p:sp>
        <p:nvSpPr>
          <p:cNvPr id="10" name="TextBox 9">
            <a:extLst>
              <a:ext uri="{FF2B5EF4-FFF2-40B4-BE49-F238E27FC236}">
                <a16:creationId xmlns:a16="http://schemas.microsoft.com/office/drawing/2014/main" id="{52530828-051D-8BEE-BFCA-B57722A769EB}"/>
              </a:ext>
            </a:extLst>
          </p:cNvPr>
          <p:cNvSpPr txBox="1"/>
          <p:nvPr/>
        </p:nvSpPr>
        <p:spPr>
          <a:xfrm>
            <a:off x="14020800" y="7956895"/>
            <a:ext cx="9144000" cy="923330"/>
          </a:xfrm>
          <a:prstGeom prst="rect">
            <a:avLst/>
          </a:prstGeom>
          <a:noFill/>
        </p:spPr>
        <p:txBody>
          <a:bodyPr wrap="square">
            <a:spAutoFit/>
          </a:bodyPr>
          <a:lstStyle/>
          <a:p>
            <a:r>
              <a:rPr lang="en-IN" dirty="0"/>
              <a:t>ADVANCED IMAGE INPAINTING </a:t>
            </a:r>
          </a:p>
          <a:p>
            <a:r>
              <a:rPr lang="en-IN" dirty="0"/>
              <a:t>TECHNIQUES FOR IMPROVED </a:t>
            </a:r>
          </a:p>
          <a:p>
            <a:r>
              <a:rPr lang="en-IN" dirty="0"/>
              <a:t>           SCENE ANALYSIS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AD7D4"/>
        </a:solidFill>
        <a:effectLst/>
      </p:bgPr>
    </p:bg>
    <p:spTree>
      <p:nvGrpSpPr>
        <p:cNvPr id="1" name=""/>
        <p:cNvGrpSpPr/>
        <p:nvPr/>
      </p:nvGrpSpPr>
      <p:grpSpPr>
        <a:xfrm>
          <a:off x="0" y="0"/>
          <a:ext cx="0" cy="0"/>
          <a:chOff x="0" y="0"/>
          <a:chExt cx="0" cy="0"/>
        </a:xfrm>
      </p:grpSpPr>
      <p:sp>
        <p:nvSpPr>
          <p:cNvPr id="2" name="TextBox 2"/>
          <p:cNvSpPr txBox="1"/>
          <p:nvPr/>
        </p:nvSpPr>
        <p:spPr>
          <a:xfrm>
            <a:off x="3182017" y="3400568"/>
            <a:ext cx="11923966" cy="2888952"/>
          </a:xfrm>
          <a:prstGeom prst="rect">
            <a:avLst/>
          </a:prstGeom>
        </p:spPr>
        <p:txBody>
          <a:bodyPr lIns="0" tIns="0" rIns="0" bIns="0" rtlCol="0" anchor="t">
            <a:spAutoFit/>
          </a:bodyPr>
          <a:lstStyle/>
          <a:p>
            <a:pPr algn="ctr">
              <a:lnSpc>
                <a:spcPts val="10460"/>
              </a:lnSpc>
            </a:pPr>
            <a:r>
              <a:rPr lang="en-US" sz="12023" b="1" dirty="0">
                <a:solidFill>
                  <a:srgbClr val="1C2120"/>
                </a:solidFill>
                <a:latin typeface="Poppins Bold"/>
                <a:ea typeface="Poppins Bold"/>
                <a:cs typeface="Poppins Bold"/>
                <a:sym typeface="Poppins Bold"/>
              </a:rPr>
              <a:t>Thank you very much!</a:t>
            </a:r>
          </a:p>
        </p:txBody>
      </p:sp>
      <p:pic>
        <p:nvPicPr>
          <p:cNvPr id="32" name="Picture 31" descr="pngtree-transparent-watercolor-flowers-png-image_6646331.png"/>
          <p:cNvPicPr>
            <a:picLocks noChangeAspect="1"/>
          </p:cNvPicPr>
          <p:nvPr/>
        </p:nvPicPr>
        <p:blipFill>
          <a:blip r:embed="rId2" cstate="print"/>
          <a:stretch>
            <a:fillRect/>
          </a:stretch>
        </p:blipFill>
        <p:spPr>
          <a:xfrm>
            <a:off x="0" y="2743200"/>
            <a:ext cx="7543800" cy="7543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7788" y="-177024"/>
            <a:ext cx="7097803" cy="10619631"/>
          </a:xfrm>
          <a:custGeom>
            <a:avLst/>
            <a:gdLst/>
            <a:ahLst/>
            <a:cxnLst/>
            <a:rect l="l" t="t" r="r" b="b"/>
            <a:pathLst>
              <a:path w="7097803" h="11057957">
                <a:moveTo>
                  <a:pt x="0" y="0"/>
                </a:moveTo>
                <a:lnTo>
                  <a:pt x="7097803" y="0"/>
                </a:lnTo>
                <a:lnTo>
                  <a:pt x="7097803" y="11057957"/>
                </a:lnTo>
                <a:lnTo>
                  <a:pt x="0" y="11057957"/>
                </a:lnTo>
                <a:lnTo>
                  <a:pt x="0" y="0"/>
                </a:lnTo>
                <a:close/>
              </a:path>
            </a:pathLst>
          </a:custGeom>
          <a:blipFill>
            <a:blip r:embed="rId2" cstate="print"/>
            <a:stretch>
              <a:fillRect l="-131569" r="-2267"/>
            </a:stretch>
          </a:blipFill>
        </p:spPr>
        <p:txBody>
          <a:bodyPr/>
          <a:lstStyle/>
          <a:p>
            <a:endParaRPr lang="en-IN"/>
          </a:p>
        </p:txBody>
      </p:sp>
      <p:grpSp>
        <p:nvGrpSpPr>
          <p:cNvPr id="3" name="Group 3"/>
          <p:cNvGrpSpPr/>
          <p:nvPr/>
        </p:nvGrpSpPr>
        <p:grpSpPr>
          <a:xfrm>
            <a:off x="-514350" y="-158977"/>
            <a:ext cx="7454365" cy="10601584"/>
            <a:chOff x="0" y="0"/>
            <a:chExt cx="1963290" cy="2792187"/>
          </a:xfrm>
        </p:grpSpPr>
        <p:sp>
          <p:nvSpPr>
            <p:cNvPr id="4" name="Freeform 4"/>
            <p:cNvSpPr/>
            <p:nvPr/>
          </p:nvSpPr>
          <p:spPr>
            <a:xfrm>
              <a:off x="0" y="0"/>
              <a:ext cx="1963290" cy="2792187"/>
            </a:xfrm>
            <a:custGeom>
              <a:avLst/>
              <a:gdLst/>
              <a:ahLst/>
              <a:cxnLst/>
              <a:rect l="l" t="t" r="r" b="b"/>
              <a:pathLst>
                <a:path w="1963290" h="2792187">
                  <a:moveTo>
                    <a:pt x="0" y="0"/>
                  </a:moveTo>
                  <a:lnTo>
                    <a:pt x="1963290" y="0"/>
                  </a:lnTo>
                  <a:lnTo>
                    <a:pt x="1963290" y="2792187"/>
                  </a:lnTo>
                  <a:lnTo>
                    <a:pt x="0" y="2792187"/>
                  </a:lnTo>
                  <a:close/>
                </a:path>
              </a:pathLst>
            </a:custGeom>
            <a:solidFill>
              <a:srgbClr val="AAD7D4">
                <a:alpha val="55686"/>
              </a:srgbClr>
            </a:solidFill>
          </p:spPr>
          <p:txBody>
            <a:bodyPr/>
            <a:lstStyle/>
            <a:p>
              <a:endParaRPr lang="en-IN"/>
            </a:p>
          </p:txBody>
        </p:sp>
        <p:sp>
          <p:nvSpPr>
            <p:cNvPr id="5" name="TextBox 5"/>
            <p:cNvSpPr txBox="1"/>
            <p:nvPr/>
          </p:nvSpPr>
          <p:spPr>
            <a:xfrm>
              <a:off x="0" y="-38100"/>
              <a:ext cx="1963290" cy="2830287"/>
            </a:xfrm>
            <a:prstGeom prst="rect">
              <a:avLst/>
            </a:prstGeom>
          </p:spPr>
          <p:txBody>
            <a:bodyPr lIns="50800" tIns="50800" rIns="50800" bIns="50800" rtlCol="0" anchor="ctr"/>
            <a:lstStyle/>
            <a:p>
              <a:pPr algn="ctr">
                <a:lnSpc>
                  <a:spcPts val="2659"/>
                </a:lnSpc>
              </a:pPr>
              <a:endParaRPr>
                <a:latin typeface="Times New Roman" pitchFamily="18" charset="0"/>
                <a:cs typeface="Times New Roman" pitchFamily="18" charset="0"/>
              </a:endParaRPr>
            </a:p>
          </p:txBody>
        </p:sp>
      </p:grpSp>
      <p:sp>
        <p:nvSpPr>
          <p:cNvPr id="9" name="TextBox 9"/>
          <p:cNvSpPr txBox="1"/>
          <p:nvPr/>
        </p:nvSpPr>
        <p:spPr>
          <a:xfrm>
            <a:off x="8077200" y="876300"/>
            <a:ext cx="8011990" cy="1013098"/>
          </a:xfrm>
          <a:prstGeom prst="rect">
            <a:avLst/>
          </a:prstGeom>
        </p:spPr>
        <p:txBody>
          <a:bodyPr lIns="0" tIns="0" rIns="0" bIns="0" rtlCol="0" anchor="t">
            <a:spAutoFit/>
          </a:bodyPr>
          <a:lstStyle/>
          <a:p>
            <a:pPr algn="l">
              <a:lnSpc>
                <a:spcPts val="7935"/>
              </a:lnSpc>
            </a:pPr>
            <a:r>
              <a:rPr lang="en-US" sz="8180" b="1" dirty="0">
                <a:solidFill>
                  <a:srgbClr val="1C2120"/>
                </a:solidFill>
                <a:latin typeface="Times New Roman" pitchFamily="18" charset="0"/>
                <a:ea typeface="Poppins Bold"/>
                <a:cs typeface="Times New Roman" pitchFamily="18" charset="0"/>
                <a:sym typeface="Poppins Bold"/>
              </a:rPr>
              <a:t>ABSTRACT</a:t>
            </a:r>
          </a:p>
        </p:txBody>
      </p:sp>
      <p:grpSp>
        <p:nvGrpSpPr>
          <p:cNvPr id="6" name="Group 6"/>
          <p:cNvGrpSpPr/>
          <p:nvPr/>
        </p:nvGrpSpPr>
        <p:grpSpPr>
          <a:xfrm>
            <a:off x="5943600" y="9864921"/>
            <a:ext cx="9576614" cy="1829003"/>
            <a:chOff x="0" y="-766040"/>
            <a:chExt cx="1495545" cy="919475"/>
          </a:xfrm>
        </p:grpSpPr>
        <p:sp>
          <p:nvSpPr>
            <p:cNvPr id="7" name="Freeform 7"/>
            <p:cNvSpPr/>
            <p:nvPr/>
          </p:nvSpPr>
          <p:spPr>
            <a:xfrm>
              <a:off x="219408" y="-76604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a:p>
          </p:txBody>
        </p:sp>
        <p:sp>
          <p:nvSpPr>
            <p:cNvPr id="8" name="TextBox 8"/>
            <p:cNvSpPr txBox="1"/>
            <p:nvPr/>
          </p:nvSpPr>
          <p:spPr>
            <a:xfrm>
              <a:off x="0" y="-38100"/>
              <a:ext cx="1224402" cy="191535"/>
            </a:xfrm>
            <a:prstGeom prst="rect">
              <a:avLst/>
            </a:prstGeom>
          </p:spPr>
          <p:txBody>
            <a:bodyPr lIns="50800" tIns="50800" rIns="50800" bIns="50800" rtlCol="0" anchor="ctr"/>
            <a:lstStyle/>
            <a:p>
              <a:pPr algn="ctr">
                <a:lnSpc>
                  <a:spcPts val="2659"/>
                </a:lnSpc>
              </a:pPr>
              <a:endParaRPr>
                <a:latin typeface="Times New Roman" pitchFamily="18" charset="0"/>
                <a:cs typeface="Times New Roman" pitchFamily="18" charset="0"/>
              </a:endParaRPr>
            </a:p>
          </p:txBody>
        </p:sp>
      </p:grpSp>
      <p:sp>
        <p:nvSpPr>
          <p:cNvPr id="11" name="TextBox 11"/>
          <p:cNvSpPr txBox="1"/>
          <p:nvPr/>
        </p:nvSpPr>
        <p:spPr>
          <a:xfrm>
            <a:off x="7304598" y="9864921"/>
            <a:ext cx="8215616" cy="278923"/>
          </a:xfrm>
          <a:prstGeom prst="rect">
            <a:avLst/>
          </a:prstGeom>
        </p:spPr>
        <p:txBody>
          <a:bodyPr wrap="square" lIns="0" tIns="0" rIns="0" bIns="0" rtlCol="0" anchor="t">
            <a:spAutoFit/>
          </a:bodyPr>
          <a:lstStyle/>
          <a:p>
            <a:pPr algn="ctr">
              <a:lnSpc>
                <a:spcPts val="2365"/>
              </a:lnSpc>
            </a:pPr>
            <a:r>
              <a:rPr lang="en-US" sz="1600" dirty="0">
                <a:solidFill>
                  <a:srgbClr val="1C2120"/>
                </a:solidFill>
                <a:latin typeface="Times New Roman" pitchFamily="18" charset="0"/>
                <a:ea typeface="Poppins"/>
                <a:cs typeface="Times New Roman" pitchFamily="18" charset="0"/>
                <a:sym typeface="Poppins"/>
              </a:rPr>
              <a:t>ADVANCED IMAGE INPAINTING TECHNIQUES FOR IMPROVED SCENE ANALYSIS</a:t>
            </a:r>
          </a:p>
        </p:txBody>
      </p:sp>
      <p:sp>
        <p:nvSpPr>
          <p:cNvPr id="13" name="Content Placeholder 12"/>
          <p:cNvSpPr>
            <a:spLocks noGrp="1"/>
          </p:cNvSpPr>
          <p:nvPr>
            <p:ph idx="1"/>
          </p:nvPr>
        </p:nvSpPr>
        <p:spPr>
          <a:xfrm>
            <a:off x="7288556" y="2200587"/>
            <a:ext cx="10820400" cy="7620000"/>
          </a:xfrm>
        </p:spPr>
        <p:txBody>
          <a:bodyPr>
            <a:normAutofit/>
          </a:bodyPr>
          <a:lstStyle/>
          <a:p>
            <a:r>
              <a:rPr lang="en-US" dirty="0"/>
              <a:t>This project presents an advanced image inpainting technique using the Iterative Fast March (IFM) algorithm. Traditional methods like Nearest </a:t>
            </a:r>
            <a:r>
              <a:rPr lang="en-US" dirty="0" err="1"/>
              <a:t>Neighbourhood</a:t>
            </a:r>
            <a:r>
              <a:rPr lang="en-US" dirty="0"/>
              <a:t> Based Pixel Replacement (NNBPR) often fail to preserve structure and texture, especially in large missing areas. IFM addresses these limitations by filling gaps based on priority, considering both pixel confidence and image gradient. It uses patch-based replacement guided by fast marching distance maps to ensure structural continuity. The system is implemented in Python with OpenCV, and tested using PSNR, SSIM, and MSE. Results show that IFM significantly outperforms traditional methods, restoring images more naturally and accurately. This technique is highly useful in applications like medical imaging, satellite restoration, and scene reconstruction.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9"/>
          <p:cNvGrpSpPr/>
          <p:nvPr/>
        </p:nvGrpSpPr>
        <p:grpSpPr>
          <a:xfrm>
            <a:off x="533400" y="4000500"/>
            <a:ext cx="6934200" cy="2743200"/>
            <a:chOff x="0" y="0"/>
            <a:chExt cx="2286638" cy="712528"/>
          </a:xfrm>
        </p:grpSpPr>
        <p:sp>
          <p:nvSpPr>
            <p:cNvPr id="10"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txBody>
            <a:bodyPr/>
            <a:lstStyle/>
            <a:p>
              <a:endParaRPr lang="en-IN"/>
            </a:p>
          </p:txBody>
        </p:sp>
        <p:sp>
          <p:nvSpPr>
            <p:cNvPr id="11"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13" name="Freeform 13"/>
          <p:cNvSpPr/>
          <p:nvPr/>
        </p:nvSpPr>
        <p:spPr>
          <a:xfrm>
            <a:off x="609600" y="4991100"/>
            <a:ext cx="1400875" cy="924578"/>
          </a:xfrm>
          <a:custGeom>
            <a:avLst/>
            <a:gdLst/>
            <a:ahLst/>
            <a:cxnLst/>
            <a:rect l="l" t="t" r="r" b="b"/>
            <a:pathLst>
              <a:path w="1400875" h="924578">
                <a:moveTo>
                  <a:pt x="0" y="0"/>
                </a:moveTo>
                <a:lnTo>
                  <a:pt x="1400875" y="0"/>
                </a:lnTo>
                <a:lnTo>
                  <a:pt x="1400875" y="924577"/>
                </a:lnTo>
                <a:lnTo>
                  <a:pt x="0" y="92457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n-IN"/>
          </a:p>
        </p:txBody>
      </p:sp>
      <p:sp>
        <p:nvSpPr>
          <p:cNvPr id="14" name="TextBox 14"/>
          <p:cNvSpPr txBox="1"/>
          <p:nvPr/>
        </p:nvSpPr>
        <p:spPr>
          <a:xfrm>
            <a:off x="685800" y="1181100"/>
            <a:ext cx="8537476" cy="2487861"/>
          </a:xfrm>
          <a:prstGeom prst="rect">
            <a:avLst/>
          </a:prstGeom>
        </p:spPr>
        <p:txBody>
          <a:bodyPr lIns="0" tIns="0" rIns="0" bIns="0" rtlCol="0" anchor="t">
            <a:spAutoFit/>
          </a:bodyPr>
          <a:lstStyle/>
          <a:p>
            <a:pPr algn="l">
              <a:lnSpc>
                <a:spcPts val="9658"/>
              </a:lnSpc>
            </a:pPr>
            <a:r>
              <a:rPr lang="en-US" sz="8472" b="1" dirty="0">
                <a:solidFill>
                  <a:srgbClr val="1C2120"/>
                </a:solidFill>
                <a:latin typeface="Poppins Bold"/>
                <a:ea typeface="Poppins Bold"/>
                <a:cs typeface="Poppins Bold"/>
                <a:sym typeface="Poppins Bold"/>
              </a:rPr>
              <a:t>EXISTING SYSTEM</a:t>
            </a:r>
          </a:p>
        </p:txBody>
      </p:sp>
      <p:sp>
        <p:nvSpPr>
          <p:cNvPr id="21" name="AutoShape 21"/>
          <p:cNvSpPr/>
          <p:nvPr/>
        </p:nvSpPr>
        <p:spPr>
          <a:xfrm flipV="1">
            <a:off x="2057400" y="4533900"/>
            <a:ext cx="0" cy="1676400"/>
          </a:xfrm>
          <a:prstGeom prst="line">
            <a:avLst/>
          </a:prstGeom>
          <a:ln w="38100" cap="flat">
            <a:solidFill>
              <a:srgbClr val="000000"/>
            </a:solidFill>
            <a:prstDash val="solid"/>
            <a:headEnd type="none" w="sm" len="sm"/>
            <a:tailEnd type="none" w="sm" len="sm"/>
          </a:ln>
        </p:spPr>
        <p:txBody>
          <a:bodyPr/>
          <a:lstStyle/>
          <a:p>
            <a:endParaRPr lang="en-IN"/>
          </a:p>
        </p:txBody>
      </p:sp>
      <p:sp>
        <p:nvSpPr>
          <p:cNvPr id="27" name="Content Placeholder 26"/>
          <p:cNvSpPr>
            <a:spLocks noGrp="1"/>
          </p:cNvSpPr>
          <p:nvPr>
            <p:ph idx="1"/>
          </p:nvPr>
        </p:nvSpPr>
        <p:spPr>
          <a:xfrm>
            <a:off x="7772400" y="571500"/>
            <a:ext cx="10210796" cy="8763000"/>
          </a:xfrm>
        </p:spPr>
        <p:txBody>
          <a:bodyPr/>
          <a:lstStyle/>
          <a:p>
            <a:r>
              <a:rPr lang="en-US" dirty="0"/>
              <a:t>*Method:* Nearest </a:t>
            </a:r>
            <a:r>
              <a:rPr lang="en-US" dirty="0" err="1"/>
              <a:t>Neighbourhood</a:t>
            </a:r>
            <a:r>
              <a:rPr lang="en-US" dirty="0"/>
              <a:t> Based Pixel Replacement (NNBPR)*Steps:</a:t>
            </a:r>
          </a:p>
          <a:p>
            <a:r>
              <a:rPr lang="en-US" dirty="0"/>
              <a:t>1. Identify masked pixels</a:t>
            </a:r>
          </a:p>
          <a:p>
            <a:r>
              <a:rPr lang="en-US" dirty="0"/>
              <a:t>2. Search nearby unmasked pixels</a:t>
            </a:r>
          </a:p>
          <a:p>
            <a:r>
              <a:rPr lang="en-US" dirty="0"/>
              <a:t>3. Replace using nearest pixel value</a:t>
            </a:r>
          </a:p>
          <a:p>
            <a:r>
              <a:rPr lang="en-US" dirty="0"/>
              <a:t>4. Iterate for all missing pixels</a:t>
            </a:r>
          </a:p>
          <a:p>
            <a:endParaRPr lang="en-US" dirty="0"/>
          </a:p>
          <a:p>
            <a:endParaRPr lang="en-US" dirty="0"/>
          </a:p>
          <a:p>
            <a:endParaRPr lang="en-US" dirty="0"/>
          </a:p>
        </p:txBody>
      </p:sp>
      <p:sp>
        <p:nvSpPr>
          <p:cNvPr id="28" name="TextBox 27"/>
          <p:cNvSpPr txBox="1"/>
          <p:nvPr/>
        </p:nvSpPr>
        <p:spPr>
          <a:xfrm>
            <a:off x="2157663" y="4177661"/>
            <a:ext cx="5851358" cy="3200876"/>
          </a:xfrm>
          <a:prstGeom prst="rect">
            <a:avLst/>
          </a:prstGeom>
          <a:noFill/>
        </p:spPr>
        <p:txBody>
          <a:bodyPr wrap="square" rtlCol="0">
            <a:spAutoFit/>
          </a:bodyPr>
          <a:lstStyle/>
          <a:p>
            <a:r>
              <a:rPr lang="en-US" sz="2800" dirty="0"/>
              <a:t>DISADVANTAGE-1 </a:t>
            </a:r>
          </a:p>
          <a:p>
            <a:endParaRPr lang="en-US" dirty="0"/>
          </a:p>
          <a:p>
            <a:endParaRPr lang="en-US" dirty="0"/>
          </a:p>
          <a:p>
            <a:r>
              <a:rPr lang="en-US" dirty="0"/>
              <a:t>1</a:t>
            </a:r>
            <a:r>
              <a:rPr lang="en-US" sz="2800" dirty="0"/>
              <a:t>. Poor quality inpainting for large missing areas</a:t>
            </a:r>
          </a:p>
          <a:p>
            <a:r>
              <a:rPr lang="en-US" sz="2800" dirty="0"/>
              <a:t>:</a:t>
            </a:r>
          </a:p>
          <a:p>
            <a:endParaRPr lang="en-US" dirty="0"/>
          </a:p>
          <a:p>
            <a:endParaRPr lang="en-US" dirty="0"/>
          </a:p>
          <a:p>
            <a:endParaRPr lang="en-US" dirty="0"/>
          </a:p>
        </p:txBody>
      </p:sp>
      <p:grpSp>
        <p:nvGrpSpPr>
          <p:cNvPr id="32" name="Group 9"/>
          <p:cNvGrpSpPr/>
          <p:nvPr/>
        </p:nvGrpSpPr>
        <p:grpSpPr>
          <a:xfrm>
            <a:off x="529389" y="7111655"/>
            <a:ext cx="6934200" cy="2743200"/>
            <a:chOff x="0" y="0"/>
            <a:chExt cx="2286638" cy="712528"/>
          </a:xfrm>
        </p:grpSpPr>
        <p:sp>
          <p:nvSpPr>
            <p:cNvPr id="33"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txBody>
            <a:bodyPr/>
            <a:lstStyle/>
            <a:p>
              <a:endParaRPr lang="en-IN" dirty="0"/>
            </a:p>
          </p:txBody>
        </p:sp>
        <p:sp>
          <p:nvSpPr>
            <p:cNvPr id="34"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35" name="Freeform 13"/>
          <p:cNvSpPr/>
          <p:nvPr/>
        </p:nvSpPr>
        <p:spPr>
          <a:xfrm>
            <a:off x="685800" y="7962900"/>
            <a:ext cx="1400875" cy="924578"/>
          </a:xfrm>
          <a:custGeom>
            <a:avLst/>
            <a:gdLst/>
            <a:ahLst/>
            <a:cxnLst/>
            <a:rect l="l" t="t" r="r" b="b"/>
            <a:pathLst>
              <a:path w="1400875" h="924578">
                <a:moveTo>
                  <a:pt x="0" y="0"/>
                </a:moveTo>
                <a:lnTo>
                  <a:pt x="1400875" y="0"/>
                </a:lnTo>
                <a:lnTo>
                  <a:pt x="1400875" y="924577"/>
                </a:lnTo>
                <a:lnTo>
                  <a:pt x="0" y="924577"/>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n-IN"/>
          </a:p>
        </p:txBody>
      </p:sp>
      <p:sp>
        <p:nvSpPr>
          <p:cNvPr id="36" name="AutoShape 21"/>
          <p:cNvSpPr/>
          <p:nvPr/>
        </p:nvSpPr>
        <p:spPr>
          <a:xfrm flipV="1">
            <a:off x="2133600" y="7581900"/>
            <a:ext cx="0" cy="1676400"/>
          </a:xfrm>
          <a:prstGeom prst="line">
            <a:avLst/>
          </a:prstGeom>
          <a:ln w="38100" cap="flat">
            <a:solidFill>
              <a:srgbClr val="000000"/>
            </a:solidFill>
            <a:prstDash val="solid"/>
            <a:headEnd type="none" w="sm" len="sm"/>
            <a:tailEnd type="none" w="sm" len="sm"/>
          </a:ln>
        </p:spPr>
        <p:txBody>
          <a:bodyPr/>
          <a:lstStyle/>
          <a:p>
            <a:endParaRPr lang="en-IN"/>
          </a:p>
        </p:txBody>
      </p:sp>
      <p:sp>
        <p:nvSpPr>
          <p:cNvPr id="37" name="TextBox 36"/>
          <p:cNvSpPr txBox="1"/>
          <p:nvPr/>
        </p:nvSpPr>
        <p:spPr>
          <a:xfrm>
            <a:off x="2277979" y="8235434"/>
            <a:ext cx="5257800" cy="523220"/>
          </a:xfrm>
          <a:prstGeom prst="rect">
            <a:avLst/>
          </a:prstGeom>
          <a:noFill/>
        </p:spPr>
        <p:txBody>
          <a:bodyPr wrap="square" rtlCol="0">
            <a:spAutoFit/>
          </a:bodyPr>
          <a:lstStyle/>
          <a:p>
            <a:r>
              <a:rPr lang="en-US" sz="2800" dirty="0"/>
              <a:t>2. Blurred edges and texture loss</a:t>
            </a:r>
          </a:p>
        </p:txBody>
      </p:sp>
      <p:sp>
        <p:nvSpPr>
          <p:cNvPr id="3" name="TextBox 2">
            <a:extLst>
              <a:ext uri="{FF2B5EF4-FFF2-40B4-BE49-F238E27FC236}">
                <a16:creationId xmlns:a16="http://schemas.microsoft.com/office/drawing/2014/main" id="{B966D7EC-9D52-FA87-4DE3-C12BA2322F9C}"/>
              </a:ext>
            </a:extLst>
          </p:cNvPr>
          <p:cNvSpPr txBox="1"/>
          <p:nvPr/>
        </p:nvSpPr>
        <p:spPr>
          <a:xfrm>
            <a:off x="2233863" y="7365310"/>
            <a:ext cx="9144000" cy="523220"/>
          </a:xfrm>
          <a:prstGeom prst="rect">
            <a:avLst/>
          </a:prstGeom>
          <a:noFill/>
        </p:spPr>
        <p:txBody>
          <a:bodyPr wrap="square">
            <a:spAutoFit/>
          </a:bodyPr>
          <a:lstStyle/>
          <a:p>
            <a:r>
              <a:rPr lang="en-US" sz="2800" dirty="0"/>
              <a:t>DISADVANTAGE-2</a:t>
            </a:r>
          </a:p>
        </p:txBody>
      </p:sp>
      <p:sp>
        <p:nvSpPr>
          <p:cNvPr id="4" name="Rectangle 1">
            <a:extLst>
              <a:ext uri="{FF2B5EF4-FFF2-40B4-BE49-F238E27FC236}">
                <a16:creationId xmlns:a16="http://schemas.microsoft.com/office/drawing/2014/main" id="{F9CB7032-12BF-A23B-23A8-3D88939561E0}"/>
              </a:ext>
            </a:extLst>
          </p:cNvPr>
          <p:cNvSpPr>
            <a:spLocks noChangeArrowheads="1"/>
          </p:cNvSpPr>
          <p:nvPr/>
        </p:nvSpPr>
        <p:spPr bwMode="auto">
          <a:xfrm>
            <a:off x="7856621" y="4426208"/>
            <a:ext cx="10210796"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NNBPR is a simple image inpainting method that fills missing pixels using the values of nearby intact pixels.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It works by identifying corrupted areas using a binary mask and locating their nearest known neighbors.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buFontTx/>
              <a:buChar char="•"/>
            </a:pPr>
            <a:r>
              <a:rPr kumimoji="0" lang="en-US" altLang="en-US" sz="2800" b="0" i="0" u="none" strike="noStrike" cap="none" normalizeH="0" baseline="0" dirty="0">
                <a:ln>
                  <a:noFill/>
                </a:ln>
                <a:solidFill>
                  <a:schemeClr val="tx1"/>
                </a:solidFill>
                <a:effectLst/>
                <a:latin typeface="Arial" panose="020B0604020202020204" pitchFamily="34" charset="0"/>
              </a:rPr>
              <a:t>The missing pixels are replaced by averaging or copying the values of these neighbors.</a:t>
            </a:r>
          </a:p>
          <a:p>
            <a:pPr lvl="0" eaLnBrk="0" fontAlgn="base" hangingPunct="0">
              <a:spcBef>
                <a:spcPct val="0"/>
              </a:spcBef>
              <a:spcAft>
                <a:spcPct val="0"/>
              </a:spcAft>
              <a:buFontTx/>
              <a:buChar char="•"/>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lvl="0" eaLnBrk="0" fontAlgn="base" hangingPunct="0">
              <a:spcBef>
                <a:spcPct val="0"/>
              </a:spcBef>
              <a:spcAft>
                <a:spcPct val="0"/>
              </a:spcAft>
            </a:pPr>
            <a:r>
              <a:rPr lang="en-US" sz="2800" dirty="0"/>
              <a:t> </a:t>
            </a:r>
            <a:r>
              <a:rPr lang="en-US" sz="2800" dirty="0">
                <a:latin typeface="Arial" panose="020B0604020202020204" pitchFamily="34" charset="0"/>
                <a:cs typeface="Arial" panose="020B0604020202020204" pitchFamily="34" charset="0"/>
              </a:rPr>
              <a:t>This method is fast and easy to implement but struggles with large or complex missing regions.</a:t>
            </a:r>
            <a:endParaRPr kumimoji="0" lang="en-US" altLang="en-US" sz="2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11010900" y="3254945"/>
            <a:ext cx="6934200" cy="2743200"/>
            <a:chOff x="0" y="0"/>
            <a:chExt cx="2286638" cy="712528"/>
          </a:xfrm>
        </p:grpSpPr>
        <p:sp>
          <p:nvSpPr>
            <p:cNvPr id="10"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txBody>
            <a:bodyPr/>
            <a:lstStyle/>
            <a:p>
              <a:endParaRPr lang="en-IN"/>
            </a:p>
          </p:txBody>
        </p:sp>
        <p:sp>
          <p:nvSpPr>
            <p:cNvPr id="11"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14" name="TextBox 14"/>
          <p:cNvSpPr txBox="1"/>
          <p:nvPr/>
        </p:nvSpPr>
        <p:spPr>
          <a:xfrm>
            <a:off x="10591800" y="495300"/>
            <a:ext cx="6400800" cy="2487861"/>
          </a:xfrm>
          <a:prstGeom prst="rect">
            <a:avLst/>
          </a:prstGeom>
        </p:spPr>
        <p:txBody>
          <a:bodyPr wrap="square" lIns="0" tIns="0" rIns="0" bIns="0" rtlCol="0" anchor="t">
            <a:spAutoFit/>
          </a:bodyPr>
          <a:lstStyle/>
          <a:p>
            <a:pPr algn="r">
              <a:lnSpc>
                <a:spcPts val="9658"/>
              </a:lnSpc>
            </a:pPr>
            <a:r>
              <a:rPr lang="en-US" sz="8472" b="1" dirty="0">
                <a:solidFill>
                  <a:srgbClr val="1C2120"/>
                </a:solidFill>
                <a:latin typeface="Poppins Bold"/>
                <a:ea typeface="Poppins Bold"/>
                <a:cs typeface="Poppins Bold"/>
                <a:sym typeface="Poppins Bold"/>
              </a:rPr>
              <a:t>PROPOSED</a:t>
            </a:r>
          </a:p>
          <a:p>
            <a:pPr algn="r">
              <a:lnSpc>
                <a:spcPts val="9658"/>
              </a:lnSpc>
            </a:pPr>
            <a:r>
              <a:rPr lang="en-US" sz="8472" b="1" dirty="0">
                <a:solidFill>
                  <a:srgbClr val="1C2120"/>
                </a:solidFill>
                <a:latin typeface="Poppins Bold"/>
                <a:ea typeface="Poppins Bold"/>
                <a:cs typeface="Poppins Bold"/>
                <a:sym typeface="Poppins Bold"/>
              </a:rPr>
              <a:t>SYSTEM</a:t>
            </a:r>
          </a:p>
        </p:txBody>
      </p:sp>
      <p:sp>
        <p:nvSpPr>
          <p:cNvPr id="21" name="AutoShape 21"/>
          <p:cNvSpPr/>
          <p:nvPr/>
        </p:nvSpPr>
        <p:spPr>
          <a:xfrm flipV="1">
            <a:off x="12344400" y="3619500"/>
            <a:ext cx="0" cy="1676400"/>
          </a:xfrm>
          <a:prstGeom prst="line">
            <a:avLst/>
          </a:prstGeom>
          <a:ln w="38100" cap="flat">
            <a:solidFill>
              <a:srgbClr val="000000"/>
            </a:solidFill>
            <a:prstDash val="solid"/>
            <a:headEnd type="none" w="sm" len="sm"/>
            <a:tailEnd type="none" w="sm" len="sm"/>
          </a:ln>
        </p:spPr>
        <p:txBody>
          <a:bodyPr/>
          <a:lstStyle/>
          <a:p>
            <a:endParaRPr lang="en-IN"/>
          </a:p>
        </p:txBody>
      </p:sp>
      <p:sp>
        <p:nvSpPr>
          <p:cNvPr id="27" name="Content Placeholder 26"/>
          <p:cNvSpPr>
            <a:spLocks noGrp="1"/>
          </p:cNvSpPr>
          <p:nvPr>
            <p:ph idx="1"/>
          </p:nvPr>
        </p:nvSpPr>
        <p:spPr>
          <a:xfrm>
            <a:off x="457200" y="723900"/>
            <a:ext cx="9906000" cy="9448800"/>
          </a:xfrm>
        </p:spPr>
        <p:txBody>
          <a:bodyPr/>
          <a:lstStyle/>
          <a:p>
            <a:r>
              <a:rPr lang="en-US" dirty="0"/>
              <a:t>Technique: Iterative Fast March Inpainting (IFM)*Steps: Uses fast-marching distance transform</a:t>
            </a:r>
          </a:p>
          <a:p>
            <a:r>
              <a:rPr lang="en-US" dirty="0"/>
              <a:t> Computes boundary priorities</a:t>
            </a:r>
          </a:p>
          <a:p>
            <a:r>
              <a:rPr lang="en-US" dirty="0"/>
              <a:t> Iteratively fills missing regions using best-matching patches</a:t>
            </a:r>
          </a:p>
          <a:p>
            <a:r>
              <a:rPr lang="en-US" dirty="0"/>
              <a:t> Produces natural, structure-aware inpainting</a:t>
            </a:r>
          </a:p>
          <a:p>
            <a:endParaRPr lang="en-US" dirty="0"/>
          </a:p>
          <a:p>
            <a:endParaRPr lang="en-US" dirty="0"/>
          </a:p>
        </p:txBody>
      </p:sp>
      <p:grpSp>
        <p:nvGrpSpPr>
          <p:cNvPr id="3" name="Group 9"/>
          <p:cNvGrpSpPr/>
          <p:nvPr/>
        </p:nvGrpSpPr>
        <p:grpSpPr>
          <a:xfrm>
            <a:off x="10972800" y="6362700"/>
            <a:ext cx="6934200" cy="2743200"/>
            <a:chOff x="0" y="0"/>
            <a:chExt cx="2286638" cy="712528"/>
          </a:xfrm>
        </p:grpSpPr>
        <p:sp>
          <p:nvSpPr>
            <p:cNvPr id="33" name="Freeform 10"/>
            <p:cNvSpPr/>
            <p:nvPr/>
          </p:nvSpPr>
          <p:spPr>
            <a:xfrm>
              <a:off x="0" y="0"/>
              <a:ext cx="2286638" cy="712528"/>
            </a:xfrm>
            <a:custGeom>
              <a:avLst/>
              <a:gdLst/>
              <a:ahLst/>
              <a:cxnLst/>
              <a:rect l="l" t="t" r="r" b="b"/>
              <a:pathLst>
                <a:path w="2286638" h="71252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AAD7D4"/>
            </a:solidFill>
          </p:spPr>
          <p:txBody>
            <a:bodyPr/>
            <a:lstStyle/>
            <a:p>
              <a:endParaRPr lang="en-IN"/>
            </a:p>
          </p:txBody>
        </p:sp>
        <p:sp>
          <p:nvSpPr>
            <p:cNvPr id="34" name="TextBox 11"/>
            <p:cNvSpPr txBox="1"/>
            <p:nvPr/>
          </p:nvSpPr>
          <p:spPr>
            <a:xfrm>
              <a:off x="0" y="85725"/>
              <a:ext cx="2286638" cy="626803"/>
            </a:xfrm>
            <a:prstGeom prst="rect">
              <a:avLst/>
            </a:prstGeom>
          </p:spPr>
          <p:txBody>
            <a:bodyPr lIns="50800" tIns="50800" rIns="50800" bIns="50800" rtlCol="0" anchor="ctr"/>
            <a:lstStyle/>
            <a:p>
              <a:pPr algn="ctr">
                <a:lnSpc>
                  <a:spcPts val="1925"/>
                </a:lnSpc>
              </a:pPr>
              <a:endParaRPr/>
            </a:p>
          </p:txBody>
        </p:sp>
      </p:grpSp>
      <p:sp>
        <p:nvSpPr>
          <p:cNvPr id="36" name="AutoShape 21"/>
          <p:cNvSpPr/>
          <p:nvPr/>
        </p:nvSpPr>
        <p:spPr>
          <a:xfrm flipV="1">
            <a:off x="12496800" y="6896100"/>
            <a:ext cx="0" cy="1676400"/>
          </a:xfrm>
          <a:prstGeom prst="line">
            <a:avLst/>
          </a:prstGeom>
          <a:ln w="38100" cap="flat">
            <a:solidFill>
              <a:srgbClr val="000000"/>
            </a:solidFill>
            <a:prstDash val="solid"/>
            <a:headEnd type="none" w="sm" len="sm"/>
            <a:tailEnd type="none" w="sm" len="sm"/>
          </a:ln>
        </p:spPr>
        <p:txBody>
          <a:bodyPr/>
          <a:lstStyle/>
          <a:p>
            <a:endParaRPr lang="en-IN"/>
          </a:p>
        </p:txBody>
      </p:sp>
      <p:sp>
        <p:nvSpPr>
          <p:cNvPr id="37" name="TextBox 36"/>
          <p:cNvSpPr txBox="1"/>
          <p:nvPr/>
        </p:nvSpPr>
        <p:spPr>
          <a:xfrm>
            <a:off x="12611100" y="6692737"/>
            <a:ext cx="5257800" cy="3108543"/>
          </a:xfrm>
          <a:prstGeom prst="rect">
            <a:avLst/>
          </a:prstGeom>
          <a:noFill/>
        </p:spPr>
        <p:txBody>
          <a:bodyPr wrap="square" rtlCol="0">
            <a:spAutoFit/>
          </a:bodyPr>
          <a:lstStyle/>
          <a:p>
            <a:r>
              <a:rPr lang="en-US" sz="2800" dirty="0"/>
              <a:t>ADVANTAGE-2</a:t>
            </a:r>
          </a:p>
          <a:p>
            <a:endParaRPr lang="en-US" sz="2800" dirty="0"/>
          </a:p>
          <a:p>
            <a:r>
              <a:rPr lang="en-US" sz="2800" dirty="0"/>
              <a:t>2. Produces high-fidelity, realistic results:</a:t>
            </a:r>
          </a:p>
          <a:p>
            <a:endParaRPr lang="en-US" sz="2800" dirty="0"/>
          </a:p>
          <a:p>
            <a:endParaRPr lang="en-US" sz="2800" dirty="0"/>
          </a:p>
          <a:p>
            <a:endParaRPr lang="en-US" sz="2800" dirty="0"/>
          </a:p>
        </p:txBody>
      </p:sp>
      <p:sp>
        <p:nvSpPr>
          <p:cNvPr id="23" name="Freeform 17"/>
          <p:cNvSpPr/>
          <p:nvPr/>
        </p:nvSpPr>
        <p:spPr>
          <a:xfrm>
            <a:off x="11201400" y="3848100"/>
            <a:ext cx="1066800" cy="11594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IN"/>
          </a:p>
        </p:txBody>
      </p:sp>
      <p:sp>
        <p:nvSpPr>
          <p:cNvPr id="24" name="Freeform 17"/>
          <p:cNvSpPr/>
          <p:nvPr/>
        </p:nvSpPr>
        <p:spPr>
          <a:xfrm>
            <a:off x="11201400" y="7048500"/>
            <a:ext cx="1066800" cy="11594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Rectangle 1">
            <a:extLst>
              <a:ext uri="{FF2B5EF4-FFF2-40B4-BE49-F238E27FC236}">
                <a16:creationId xmlns:a16="http://schemas.microsoft.com/office/drawing/2014/main" id="{583D1E53-2614-ADA6-6E1C-CBF55BF365F2}"/>
              </a:ext>
            </a:extLst>
          </p:cNvPr>
          <p:cNvSpPr>
            <a:spLocks noChangeArrowheads="1"/>
          </p:cNvSpPr>
          <p:nvPr/>
        </p:nvSpPr>
        <p:spPr bwMode="auto">
          <a:xfrm>
            <a:off x="419100" y="4427822"/>
            <a:ext cx="97536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IFM uses a </a:t>
            </a:r>
            <a:r>
              <a:rPr kumimoji="0" lang="en-US" altLang="en-US" sz="2800" b="1" i="0" u="none" strike="noStrike" cap="none" normalizeH="0" baseline="0" dirty="0">
                <a:ln>
                  <a:noFill/>
                </a:ln>
                <a:solidFill>
                  <a:schemeClr val="tx1"/>
                </a:solidFill>
                <a:effectLst/>
                <a:latin typeface="Arial" panose="020B0604020202020204" pitchFamily="34" charset="0"/>
              </a:rPr>
              <a:t>fast marching distance transform</a:t>
            </a:r>
            <a:r>
              <a:rPr kumimoji="0" lang="en-US" altLang="en-US" sz="2800" b="0" i="0" u="none" strike="noStrike" cap="none" normalizeH="0" baseline="0" dirty="0">
                <a:ln>
                  <a:noFill/>
                </a:ln>
                <a:solidFill>
                  <a:schemeClr val="tx1"/>
                </a:solidFill>
                <a:effectLst/>
                <a:latin typeface="Arial" panose="020B0604020202020204" pitchFamily="34" charset="0"/>
              </a:rPr>
              <a:t> to guide how missing areas are filled, prioritizing boundary pixels.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It selects the </a:t>
            </a:r>
            <a:r>
              <a:rPr kumimoji="0" lang="en-US" altLang="en-US" sz="2800" b="1" i="0" u="none" strike="noStrike" cap="none" normalizeH="0" baseline="0" dirty="0">
                <a:ln>
                  <a:noFill/>
                </a:ln>
                <a:solidFill>
                  <a:schemeClr val="tx1"/>
                </a:solidFill>
                <a:effectLst/>
                <a:latin typeface="Arial" panose="020B0604020202020204" pitchFamily="34" charset="0"/>
              </a:rPr>
              <a:t>best-matching patches</a:t>
            </a:r>
            <a:r>
              <a:rPr kumimoji="0" lang="en-US" altLang="en-US" sz="2800" b="0" i="0" u="none" strike="noStrike" cap="none" normalizeH="0" baseline="0" dirty="0">
                <a:ln>
                  <a:noFill/>
                </a:ln>
                <a:solidFill>
                  <a:schemeClr val="tx1"/>
                </a:solidFill>
                <a:effectLst/>
                <a:latin typeface="Arial" panose="020B0604020202020204" pitchFamily="34" charset="0"/>
              </a:rPr>
              <a:t> from undamaged regions to fill the missing areas, preserving structure.</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The process is </a:t>
            </a:r>
            <a:r>
              <a:rPr kumimoji="0" lang="en-US" altLang="en-US" sz="2800" b="1" i="0" u="none" strike="noStrike" cap="none" normalizeH="0" baseline="0" dirty="0">
                <a:ln>
                  <a:noFill/>
                </a:ln>
                <a:solidFill>
                  <a:schemeClr val="tx1"/>
                </a:solidFill>
                <a:effectLst/>
                <a:latin typeface="Arial" panose="020B0604020202020204" pitchFamily="34" charset="0"/>
              </a:rPr>
              <a:t>iterative</a:t>
            </a:r>
            <a:r>
              <a:rPr kumimoji="0" lang="en-US" altLang="en-US" sz="2800" b="0" i="0" u="none" strike="noStrike" cap="none" normalizeH="0" baseline="0" dirty="0">
                <a:ln>
                  <a:noFill/>
                </a:ln>
                <a:solidFill>
                  <a:schemeClr val="tx1"/>
                </a:solidFill>
                <a:effectLst/>
                <a:latin typeface="Arial" panose="020B0604020202020204" pitchFamily="34" charset="0"/>
              </a:rPr>
              <a:t>, gradually refining the inpainting result with each step.</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IFM maintains the </a:t>
            </a:r>
            <a:r>
              <a:rPr kumimoji="0" lang="en-US" altLang="en-US" sz="2800" b="1" i="0" u="none" strike="noStrike" cap="none" normalizeH="0" baseline="0" dirty="0">
                <a:ln>
                  <a:noFill/>
                </a:ln>
                <a:solidFill>
                  <a:schemeClr val="tx1"/>
                </a:solidFill>
                <a:effectLst/>
                <a:latin typeface="Arial" panose="020B0604020202020204" pitchFamily="34" charset="0"/>
              </a:rPr>
              <a:t>texture and edges</a:t>
            </a:r>
            <a:r>
              <a:rPr kumimoji="0" lang="en-US" altLang="en-US" sz="2800" b="0" i="0" u="none" strike="noStrike" cap="none" normalizeH="0" baseline="0" dirty="0">
                <a:ln>
                  <a:noFill/>
                </a:ln>
                <a:solidFill>
                  <a:schemeClr val="tx1"/>
                </a:solidFill>
                <a:effectLst/>
                <a:latin typeface="Arial" panose="020B0604020202020204" pitchFamily="34" charset="0"/>
              </a:rPr>
              <a:t> of the image more accurately than traditional methods.</a:t>
            </a:r>
          </a:p>
        </p:txBody>
      </p:sp>
      <p:sp>
        <p:nvSpPr>
          <p:cNvPr id="6" name="TextBox 5">
            <a:extLst>
              <a:ext uri="{FF2B5EF4-FFF2-40B4-BE49-F238E27FC236}">
                <a16:creationId xmlns:a16="http://schemas.microsoft.com/office/drawing/2014/main" id="{1988882D-6D40-61D7-B851-146B3A4C0A30}"/>
              </a:ext>
            </a:extLst>
          </p:cNvPr>
          <p:cNvSpPr txBox="1"/>
          <p:nvPr/>
        </p:nvSpPr>
        <p:spPr>
          <a:xfrm>
            <a:off x="12420601" y="3420551"/>
            <a:ext cx="6383753" cy="2246769"/>
          </a:xfrm>
          <a:prstGeom prst="rect">
            <a:avLst/>
          </a:prstGeom>
          <a:noFill/>
        </p:spPr>
        <p:txBody>
          <a:bodyPr wrap="square">
            <a:spAutoFit/>
          </a:bodyPr>
          <a:lstStyle/>
          <a:p>
            <a:r>
              <a:rPr lang="en-US" sz="2800" dirty="0"/>
              <a:t>ADVANTAGE-1</a:t>
            </a:r>
          </a:p>
          <a:p>
            <a:endParaRPr lang="en-US" sz="2800" dirty="0"/>
          </a:p>
          <a:p>
            <a:pPr marL="514350" indent="-514350">
              <a:buAutoNum type="arabicPeriod"/>
            </a:pPr>
            <a:r>
              <a:rPr lang="en-US" sz="2800" dirty="0"/>
              <a:t>Handles complex, large missing</a:t>
            </a:r>
          </a:p>
          <a:p>
            <a:r>
              <a:rPr lang="en-US" sz="2800" dirty="0"/>
              <a:t> regions.</a:t>
            </a:r>
          </a:p>
          <a:p>
            <a:r>
              <a:rPr lang="en-US" sz="2800" dirty="0"/>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14400" y="3009900"/>
            <a:ext cx="2333479" cy="582575"/>
            <a:chOff x="0" y="0"/>
            <a:chExt cx="614579" cy="153435"/>
          </a:xfrm>
        </p:grpSpPr>
        <p:sp>
          <p:nvSpPr>
            <p:cNvPr id="4" name="Freeform 4"/>
            <p:cNvSpPr/>
            <p:nvPr/>
          </p:nvSpPr>
          <p:spPr>
            <a:xfrm>
              <a:off x="0" y="0"/>
              <a:ext cx="614579" cy="153435"/>
            </a:xfrm>
            <a:custGeom>
              <a:avLst/>
              <a:gdLst/>
              <a:ahLst/>
              <a:cxnLst/>
              <a:rect l="l" t="t" r="r" b="b"/>
              <a:pathLst>
                <a:path w="614579" h="153435">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a:p>
          </p:txBody>
        </p:sp>
        <p:sp>
          <p:nvSpPr>
            <p:cNvPr id="5" name="TextBox 5"/>
            <p:cNvSpPr txBox="1"/>
            <p:nvPr/>
          </p:nvSpPr>
          <p:spPr>
            <a:xfrm>
              <a:off x="0" y="-38100"/>
              <a:ext cx="614579" cy="191535"/>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a:off x="13335000" y="2933700"/>
            <a:ext cx="2333479" cy="582575"/>
            <a:chOff x="0" y="0"/>
            <a:chExt cx="614579" cy="153435"/>
          </a:xfrm>
        </p:grpSpPr>
        <p:sp>
          <p:nvSpPr>
            <p:cNvPr id="10" name="Freeform 10"/>
            <p:cNvSpPr/>
            <p:nvPr/>
          </p:nvSpPr>
          <p:spPr>
            <a:xfrm>
              <a:off x="0" y="0"/>
              <a:ext cx="614579" cy="153435"/>
            </a:xfrm>
            <a:custGeom>
              <a:avLst/>
              <a:gdLst/>
              <a:ahLst/>
              <a:cxnLst/>
              <a:rect l="l" t="t" r="r" b="b"/>
              <a:pathLst>
                <a:path w="614579" h="153435">
                  <a:moveTo>
                    <a:pt x="76718" y="0"/>
                  </a:moveTo>
                  <a:lnTo>
                    <a:pt x="537861" y="0"/>
                  </a:lnTo>
                  <a:cubicBezTo>
                    <a:pt x="558208" y="0"/>
                    <a:pt x="577721" y="8083"/>
                    <a:pt x="592109" y="22470"/>
                  </a:cubicBezTo>
                  <a:cubicBezTo>
                    <a:pt x="606496" y="36857"/>
                    <a:pt x="614579" y="56371"/>
                    <a:pt x="614579" y="76718"/>
                  </a:cubicBezTo>
                  <a:lnTo>
                    <a:pt x="614579" y="76718"/>
                  </a:lnTo>
                  <a:cubicBezTo>
                    <a:pt x="614579" y="97064"/>
                    <a:pt x="606496" y="116578"/>
                    <a:pt x="592109" y="130965"/>
                  </a:cubicBezTo>
                  <a:cubicBezTo>
                    <a:pt x="577721" y="145353"/>
                    <a:pt x="558208" y="153435"/>
                    <a:pt x="537861"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a:p>
          </p:txBody>
        </p:sp>
        <p:sp>
          <p:nvSpPr>
            <p:cNvPr id="11" name="TextBox 11"/>
            <p:cNvSpPr txBox="1"/>
            <p:nvPr/>
          </p:nvSpPr>
          <p:spPr>
            <a:xfrm>
              <a:off x="0" y="-38100"/>
              <a:ext cx="614579" cy="191535"/>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4876800" y="495300"/>
            <a:ext cx="8033195" cy="2308324"/>
          </a:xfrm>
          <a:prstGeom prst="rect">
            <a:avLst/>
          </a:prstGeom>
        </p:spPr>
        <p:txBody>
          <a:bodyPr wrap="square" lIns="0" tIns="0" rIns="0" bIns="0" rtlCol="0" anchor="t">
            <a:spAutoFit/>
          </a:bodyPr>
          <a:lstStyle/>
          <a:p>
            <a:pPr algn="ctr">
              <a:lnSpc>
                <a:spcPts val="9049"/>
              </a:lnSpc>
            </a:pPr>
            <a:r>
              <a:rPr lang="en-US" sz="7938" b="1" dirty="0">
                <a:solidFill>
                  <a:srgbClr val="1C2120"/>
                </a:solidFill>
                <a:latin typeface="Poppins Bold"/>
                <a:ea typeface="Poppins Bold"/>
                <a:cs typeface="Poppins Bold"/>
                <a:sym typeface="Poppins Bold"/>
              </a:rPr>
              <a:t>SYSTEM REQUIREMENTS</a:t>
            </a:r>
          </a:p>
        </p:txBody>
      </p:sp>
      <p:sp>
        <p:nvSpPr>
          <p:cNvPr id="17" name="TextBox 17"/>
          <p:cNvSpPr txBox="1"/>
          <p:nvPr/>
        </p:nvSpPr>
        <p:spPr>
          <a:xfrm>
            <a:off x="1066800" y="3162300"/>
            <a:ext cx="2169471" cy="259943"/>
          </a:xfrm>
          <a:prstGeom prst="rect">
            <a:avLst/>
          </a:prstGeom>
        </p:spPr>
        <p:txBody>
          <a:bodyPr lIns="0" tIns="0" rIns="0" bIns="0" rtlCol="0" anchor="t">
            <a:spAutoFit/>
          </a:bodyPr>
          <a:lstStyle/>
          <a:p>
            <a:pPr algn="ctr">
              <a:lnSpc>
                <a:spcPts val="2033"/>
              </a:lnSpc>
            </a:pPr>
            <a:r>
              <a:rPr lang="en-US" sz="1883" dirty="0">
                <a:solidFill>
                  <a:srgbClr val="1C2120"/>
                </a:solidFill>
                <a:latin typeface="Poppins"/>
                <a:ea typeface="Poppins"/>
                <a:cs typeface="Poppins"/>
                <a:sym typeface="Poppins"/>
              </a:rPr>
              <a:t>SOFTWARE</a:t>
            </a:r>
          </a:p>
        </p:txBody>
      </p:sp>
      <p:sp>
        <p:nvSpPr>
          <p:cNvPr id="23" name="TextBox 23"/>
          <p:cNvSpPr txBox="1"/>
          <p:nvPr/>
        </p:nvSpPr>
        <p:spPr>
          <a:xfrm>
            <a:off x="13487400" y="3086100"/>
            <a:ext cx="2169471" cy="259943"/>
          </a:xfrm>
          <a:prstGeom prst="rect">
            <a:avLst/>
          </a:prstGeom>
        </p:spPr>
        <p:txBody>
          <a:bodyPr lIns="0" tIns="0" rIns="0" bIns="0" rtlCol="0" anchor="t">
            <a:spAutoFit/>
          </a:bodyPr>
          <a:lstStyle/>
          <a:p>
            <a:pPr algn="ctr">
              <a:lnSpc>
                <a:spcPts val="2033"/>
              </a:lnSpc>
            </a:pPr>
            <a:r>
              <a:rPr lang="en-US" sz="1883" dirty="0">
                <a:solidFill>
                  <a:srgbClr val="1C2120"/>
                </a:solidFill>
                <a:latin typeface="Poppins"/>
                <a:ea typeface="Poppins"/>
                <a:cs typeface="Poppins"/>
                <a:sym typeface="Poppins"/>
              </a:rPr>
              <a:t>HARDWARE</a:t>
            </a:r>
          </a:p>
        </p:txBody>
      </p:sp>
      <p:pic>
        <p:nvPicPr>
          <p:cNvPr id="28" name="Picture 27" descr="download.png"/>
          <p:cNvPicPr>
            <a:picLocks noChangeAspect="1"/>
          </p:cNvPicPr>
          <p:nvPr/>
        </p:nvPicPr>
        <p:blipFill>
          <a:blip r:embed="rId2" cstate="print"/>
          <a:stretch>
            <a:fillRect/>
          </a:stretch>
        </p:blipFill>
        <p:spPr>
          <a:xfrm>
            <a:off x="6629400" y="3238500"/>
            <a:ext cx="4419600" cy="4810169"/>
          </a:xfrm>
          <a:prstGeom prst="rect">
            <a:avLst/>
          </a:prstGeom>
        </p:spPr>
      </p:pic>
      <p:sp>
        <p:nvSpPr>
          <p:cNvPr id="32" name="Content Placeholder 31"/>
          <p:cNvSpPr>
            <a:spLocks noGrp="1"/>
          </p:cNvSpPr>
          <p:nvPr>
            <p:ph idx="1"/>
          </p:nvPr>
        </p:nvSpPr>
        <p:spPr>
          <a:xfrm>
            <a:off x="685800" y="4065626"/>
            <a:ext cx="6096000" cy="5410200"/>
          </a:xfrm>
        </p:spPr>
        <p:txBody>
          <a:bodyPr/>
          <a:lstStyle/>
          <a:p>
            <a:r>
              <a:rPr lang="en-US" dirty="0"/>
              <a:t>Python 3.7.6</a:t>
            </a:r>
          </a:p>
          <a:p>
            <a:r>
              <a:rPr lang="en-US" dirty="0"/>
              <a:t> OpenCV,</a:t>
            </a:r>
          </a:p>
          <a:p>
            <a:r>
              <a:rPr lang="en-US" dirty="0"/>
              <a:t> NumPy, </a:t>
            </a:r>
          </a:p>
          <a:p>
            <a:r>
              <a:rPr lang="en-US" dirty="0"/>
              <a:t>Matplotlib,</a:t>
            </a:r>
          </a:p>
          <a:p>
            <a:r>
              <a:rPr lang="en-US" dirty="0"/>
              <a:t> Scikit-image</a:t>
            </a:r>
          </a:p>
        </p:txBody>
      </p:sp>
      <p:sp>
        <p:nvSpPr>
          <p:cNvPr id="33" name="Content Placeholder 31"/>
          <p:cNvSpPr txBox="1">
            <a:spLocks/>
          </p:cNvSpPr>
          <p:nvPr/>
        </p:nvSpPr>
        <p:spPr>
          <a:xfrm>
            <a:off x="11963400" y="3848100"/>
            <a:ext cx="6096000" cy="5410200"/>
          </a:xfrm>
          <a:prstGeom prst="rect">
            <a:avLst/>
          </a:prstGeom>
        </p:spPr>
        <p:txBody>
          <a:bodyPr vert="horz" lIns="91440" tIns="45720" rIns="91440" bIns="45720" rtlCol="0">
            <a:normAutofit/>
          </a:bodyPr>
          <a:lstStyle/>
          <a:p>
            <a:pPr marL="342900" lvl="0" indent="-342900">
              <a:spcBef>
                <a:spcPct val="20000"/>
              </a:spcBef>
              <a:buFont typeface="Arial" pitchFamily="34" charset="0"/>
              <a:buChar char="•"/>
              <a:defRPr/>
            </a:pPr>
            <a:r>
              <a:rPr lang="pt-BR" sz="3200" dirty="0"/>
              <a:t>12th Gen Intel(R) Core(TM) i5-1235U, 1300 Mhz, 10 Core(s), 12 Logical Processor(s)</a:t>
            </a:r>
          </a:p>
          <a:p>
            <a:pPr marL="342900" lvl="0" indent="-342900">
              <a:spcBef>
                <a:spcPct val="20000"/>
              </a:spcBef>
              <a:buFont typeface="Arial" pitchFamily="34" charset="0"/>
              <a:buChar char="•"/>
              <a:defRPr/>
            </a:pPr>
            <a:r>
              <a:rPr lang="pt-BR" sz="3200" dirty="0"/>
              <a:t>8 GB RAM </a:t>
            </a:r>
          </a:p>
          <a:p>
            <a:pPr marL="342900" lvl="0" indent="-342900">
              <a:spcBef>
                <a:spcPct val="20000"/>
              </a:spcBef>
              <a:buFont typeface="Arial" pitchFamily="34" charset="0"/>
              <a:buChar char="•"/>
              <a:defRPr/>
            </a:pPr>
            <a:r>
              <a:rPr lang="pt-BR" sz="3200" dirty="0"/>
              <a:t>512 GB storage</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14489024" y="9029700"/>
            <a:ext cx="1024593" cy="10245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704614" y="9249066"/>
            <a:ext cx="593413" cy="585861"/>
          </a:xfrm>
          <a:custGeom>
            <a:avLst/>
            <a:gdLst/>
            <a:ahLst/>
            <a:cxnLst/>
            <a:rect l="l" t="t" r="r" b="b"/>
            <a:pathLst>
              <a:path w="593413" h="585861">
                <a:moveTo>
                  <a:pt x="0" y="0"/>
                </a:moveTo>
                <a:lnTo>
                  <a:pt x="593414" y="0"/>
                </a:lnTo>
                <a:lnTo>
                  <a:pt x="593414" y="585861"/>
                </a:lnTo>
                <a:lnTo>
                  <a:pt x="0" y="585861"/>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7" name="Group 7"/>
          <p:cNvGrpSpPr/>
          <p:nvPr/>
        </p:nvGrpSpPr>
        <p:grpSpPr>
          <a:xfrm>
            <a:off x="15876864" y="9029700"/>
            <a:ext cx="1024593" cy="10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11" name="Group 11"/>
          <p:cNvGrpSpPr/>
          <p:nvPr/>
        </p:nvGrpSpPr>
        <p:grpSpPr>
          <a:xfrm>
            <a:off x="17263407" y="9029700"/>
            <a:ext cx="1024593" cy="10245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TextBox 17"/>
          <p:cNvSpPr txBox="1"/>
          <p:nvPr/>
        </p:nvSpPr>
        <p:spPr>
          <a:xfrm>
            <a:off x="609601" y="419101"/>
            <a:ext cx="5715000" cy="2846933"/>
          </a:xfrm>
          <a:prstGeom prst="rect">
            <a:avLst/>
          </a:prstGeom>
        </p:spPr>
        <p:txBody>
          <a:bodyPr wrap="square" lIns="0" tIns="0" rIns="0" bIns="0" rtlCol="0" anchor="t">
            <a:spAutoFit/>
          </a:bodyPr>
          <a:lstStyle/>
          <a:p>
            <a:pPr algn="l">
              <a:lnSpc>
                <a:spcPts val="11096"/>
              </a:lnSpc>
            </a:pPr>
            <a:r>
              <a:rPr lang="en-US" sz="8800" b="1" dirty="0">
                <a:solidFill>
                  <a:srgbClr val="1C2120"/>
                </a:solidFill>
                <a:latin typeface="Poppins Bold"/>
                <a:ea typeface="Poppins Bold"/>
                <a:cs typeface="Poppins Bold"/>
                <a:sym typeface="Poppins Bold"/>
              </a:rPr>
              <a:t>UML</a:t>
            </a:r>
            <a:r>
              <a:rPr lang="en-US" sz="11439" b="1" dirty="0">
                <a:solidFill>
                  <a:srgbClr val="1C2120"/>
                </a:solidFill>
                <a:latin typeface="Poppins Bold"/>
                <a:ea typeface="Poppins Bold"/>
                <a:cs typeface="Poppins Bold"/>
                <a:sym typeface="Poppins Bold"/>
              </a:rPr>
              <a:t> </a:t>
            </a:r>
            <a:r>
              <a:rPr lang="en-US" sz="8000" b="1" dirty="0">
                <a:solidFill>
                  <a:srgbClr val="1C2120"/>
                </a:solidFill>
                <a:latin typeface="Poppins Bold"/>
                <a:ea typeface="Poppins Bold"/>
                <a:cs typeface="Poppins Bold"/>
                <a:sym typeface="Poppins Bold"/>
              </a:rPr>
              <a:t>DIAGRAM</a:t>
            </a:r>
          </a:p>
        </p:txBody>
      </p:sp>
      <p:grpSp>
        <p:nvGrpSpPr>
          <p:cNvPr id="19" name="Group 22"/>
          <p:cNvGrpSpPr/>
          <p:nvPr/>
        </p:nvGrpSpPr>
        <p:grpSpPr>
          <a:xfrm>
            <a:off x="9879333" y="915009"/>
            <a:ext cx="4925835" cy="727236"/>
            <a:chOff x="0" y="-38100"/>
            <a:chExt cx="1297339" cy="191535"/>
          </a:xfrm>
        </p:grpSpPr>
        <p:sp>
          <p:nvSpPr>
            <p:cNvPr id="20" name="Freeform 23"/>
            <p:cNvSpPr/>
            <p:nvPr/>
          </p:nvSpPr>
          <p:spPr>
            <a:xfrm>
              <a:off x="21202" y="-4044"/>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dirty="0"/>
            </a:p>
          </p:txBody>
        </p:sp>
        <p:sp>
          <p:nvSpPr>
            <p:cNvPr id="21"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2" name="TextBox 25"/>
          <p:cNvSpPr txBox="1"/>
          <p:nvPr/>
        </p:nvSpPr>
        <p:spPr>
          <a:xfrm>
            <a:off x="10591800" y="1180883"/>
            <a:ext cx="3581400" cy="309444"/>
          </a:xfrm>
          <a:prstGeom prst="rect">
            <a:avLst/>
          </a:prstGeom>
        </p:spPr>
        <p:txBody>
          <a:bodyPr wrap="square" lIns="0" tIns="0" rIns="0" bIns="0" rtlCol="0" anchor="t">
            <a:spAutoFit/>
          </a:bodyPr>
          <a:lstStyle/>
          <a:p>
            <a:pPr algn="ctr">
              <a:lnSpc>
                <a:spcPts val="2365"/>
              </a:lnSpc>
            </a:pPr>
            <a:r>
              <a:rPr lang="en-US" sz="2190" dirty="0">
                <a:solidFill>
                  <a:srgbClr val="1C2120"/>
                </a:solidFill>
                <a:latin typeface="Poppins"/>
                <a:ea typeface="Poppins"/>
                <a:cs typeface="Poppins"/>
                <a:sym typeface="Poppins"/>
              </a:rPr>
              <a:t>USE CASE DIAGRAM</a:t>
            </a:r>
          </a:p>
        </p:txBody>
      </p:sp>
      <p:pic>
        <p:nvPicPr>
          <p:cNvPr id="2" name="Picture 1" descr="A diagram of a process&#10;&#10;AI-generated content may be incorrect.">
            <a:extLst>
              <a:ext uri="{FF2B5EF4-FFF2-40B4-BE49-F238E27FC236}">
                <a16:creationId xmlns:a16="http://schemas.microsoft.com/office/drawing/2014/main" id="{867907E3-3DAC-5DF0-64FB-21874BD7B418}"/>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635085" y="2167775"/>
            <a:ext cx="10754075" cy="68753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p:nvPr/>
        </p:nvGrpSpPr>
        <p:grpSpPr>
          <a:xfrm>
            <a:off x="14489024" y="9029700"/>
            <a:ext cx="1024593" cy="102459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Freeform 6"/>
          <p:cNvSpPr/>
          <p:nvPr/>
        </p:nvSpPr>
        <p:spPr>
          <a:xfrm>
            <a:off x="14704614" y="9249066"/>
            <a:ext cx="593413" cy="585861"/>
          </a:xfrm>
          <a:custGeom>
            <a:avLst/>
            <a:gdLst/>
            <a:ahLst/>
            <a:cxnLst/>
            <a:rect l="l" t="t" r="r" b="b"/>
            <a:pathLst>
              <a:path w="593413" h="585861">
                <a:moveTo>
                  <a:pt x="0" y="0"/>
                </a:moveTo>
                <a:lnTo>
                  <a:pt x="593414" y="0"/>
                </a:lnTo>
                <a:lnTo>
                  <a:pt x="593414" y="585861"/>
                </a:lnTo>
                <a:lnTo>
                  <a:pt x="0" y="585861"/>
                </a:lnTo>
                <a:lnTo>
                  <a:pt x="0" y="0"/>
                </a:lnTo>
                <a:close/>
              </a:path>
            </a:pathLst>
          </a:custGeom>
          <a:blipFill>
            <a:blip r:embed="rId2" cstate="print">
              <a:extLst>
                <a:ext uri="{96DAC541-7B7A-43D3-8B79-37D633B846F1}">
                  <asvg:svgBlip xmlns:asvg="http://schemas.microsoft.com/office/drawing/2016/SVG/main" r:embed="rId3"/>
                </a:ext>
              </a:extLst>
            </a:blip>
            <a:stretch>
              <a:fillRect/>
            </a:stretch>
          </a:blipFill>
        </p:spPr>
        <p:txBody>
          <a:bodyPr/>
          <a:lstStyle/>
          <a:p>
            <a:endParaRPr lang="en-IN"/>
          </a:p>
        </p:txBody>
      </p:sp>
      <p:grpSp>
        <p:nvGrpSpPr>
          <p:cNvPr id="3" name="Group 7"/>
          <p:cNvGrpSpPr/>
          <p:nvPr/>
        </p:nvGrpSpPr>
        <p:grpSpPr>
          <a:xfrm>
            <a:off x="15876864" y="9029700"/>
            <a:ext cx="1024593" cy="102459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4" cstate="print">
              <a:extLst>
                <a:ext uri="{96DAC541-7B7A-43D3-8B79-37D633B846F1}">
                  <asvg:svgBlip xmlns:asvg="http://schemas.microsoft.com/office/drawing/2016/SVG/main" r:embed="rId5"/>
                </a:ext>
              </a:extLst>
            </a:blip>
            <a:stretch>
              <a:fillRect/>
            </a:stretch>
          </a:blipFill>
        </p:spPr>
        <p:txBody>
          <a:bodyPr/>
          <a:lstStyle/>
          <a:p>
            <a:endParaRPr lang="en-IN"/>
          </a:p>
        </p:txBody>
      </p:sp>
      <p:grpSp>
        <p:nvGrpSpPr>
          <p:cNvPr id="7" name="Group 11"/>
          <p:cNvGrpSpPr/>
          <p:nvPr/>
        </p:nvGrpSpPr>
        <p:grpSpPr>
          <a:xfrm>
            <a:off x="17263407" y="9029700"/>
            <a:ext cx="1024593" cy="102459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6" cstate="print">
              <a:extLst>
                <a:ext uri="{96DAC541-7B7A-43D3-8B79-37D633B846F1}">
                  <asvg:svgBlip xmlns:asvg="http://schemas.microsoft.com/office/drawing/2016/SVG/main" r:embed="rId7"/>
                </a:ext>
              </a:extLst>
            </a:blip>
            <a:stretch>
              <a:fillRect/>
            </a:stretch>
          </a:blipFill>
        </p:spPr>
        <p:txBody>
          <a:bodyPr/>
          <a:lstStyle/>
          <a:p>
            <a:endParaRPr lang="en-IN"/>
          </a:p>
        </p:txBody>
      </p:sp>
      <p:sp>
        <p:nvSpPr>
          <p:cNvPr id="17" name="TextBox 17"/>
          <p:cNvSpPr txBox="1"/>
          <p:nvPr/>
        </p:nvSpPr>
        <p:spPr>
          <a:xfrm>
            <a:off x="685800" y="419100"/>
            <a:ext cx="7425121" cy="2846933"/>
          </a:xfrm>
          <a:prstGeom prst="rect">
            <a:avLst/>
          </a:prstGeom>
        </p:spPr>
        <p:txBody>
          <a:bodyPr lIns="0" tIns="0" rIns="0" bIns="0" rtlCol="0" anchor="t">
            <a:spAutoFit/>
          </a:bodyPr>
          <a:lstStyle/>
          <a:p>
            <a:pPr algn="l">
              <a:lnSpc>
                <a:spcPts val="11096"/>
              </a:lnSpc>
            </a:pPr>
            <a:r>
              <a:rPr lang="en-US" sz="8800" b="1" dirty="0">
                <a:solidFill>
                  <a:srgbClr val="1C2120"/>
                </a:solidFill>
                <a:latin typeface="Poppins Bold"/>
                <a:ea typeface="Poppins Bold"/>
                <a:cs typeface="Poppins Bold"/>
                <a:sym typeface="Poppins Bold"/>
              </a:rPr>
              <a:t>UML</a:t>
            </a:r>
            <a:r>
              <a:rPr lang="en-US" sz="11439" b="1" dirty="0">
                <a:solidFill>
                  <a:srgbClr val="1C2120"/>
                </a:solidFill>
                <a:latin typeface="Poppins Bold"/>
                <a:ea typeface="Poppins Bold"/>
                <a:cs typeface="Poppins Bold"/>
                <a:sym typeface="Poppins Bold"/>
              </a:rPr>
              <a:t> </a:t>
            </a:r>
            <a:r>
              <a:rPr lang="en-US" sz="8000" b="1" dirty="0">
                <a:solidFill>
                  <a:srgbClr val="1C2120"/>
                </a:solidFill>
                <a:latin typeface="Poppins Bold"/>
                <a:ea typeface="Poppins Bold"/>
                <a:cs typeface="Poppins Bold"/>
                <a:sym typeface="Poppins Bold"/>
              </a:rPr>
              <a:t>DIAGRAM</a:t>
            </a:r>
          </a:p>
        </p:txBody>
      </p:sp>
      <p:grpSp>
        <p:nvGrpSpPr>
          <p:cNvPr id="15" name="Group 22"/>
          <p:cNvGrpSpPr/>
          <p:nvPr/>
        </p:nvGrpSpPr>
        <p:grpSpPr>
          <a:xfrm>
            <a:off x="9739746" y="671065"/>
            <a:ext cx="4845334" cy="582575"/>
            <a:chOff x="0" y="0"/>
            <a:chExt cx="1276137" cy="153435"/>
          </a:xfrm>
        </p:grpSpPr>
        <p:sp>
          <p:nvSpPr>
            <p:cNvPr id="16" name="Freeform 23"/>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a:p>
          </p:txBody>
        </p:sp>
        <p:sp>
          <p:nvSpPr>
            <p:cNvPr id="18"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19" name="TextBox 25"/>
          <p:cNvSpPr txBox="1"/>
          <p:nvPr/>
        </p:nvSpPr>
        <p:spPr>
          <a:xfrm>
            <a:off x="10490040" y="837650"/>
            <a:ext cx="3007705" cy="319099"/>
          </a:xfrm>
          <a:prstGeom prst="rect">
            <a:avLst/>
          </a:prstGeom>
        </p:spPr>
        <p:txBody>
          <a:bodyPr lIns="0" tIns="0" rIns="0" bIns="0" rtlCol="0" anchor="t">
            <a:spAutoFit/>
          </a:bodyPr>
          <a:lstStyle/>
          <a:p>
            <a:pPr algn="ctr">
              <a:lnSpc>
                <a:spcPts val="2365"/>
              </a:lnSpc>
            </a:pPr>
            <a:r>
              <a:rPr lang="en-US" sz="2190" dirty="0">
                <a:solidFill>
                  <a:srgbClr val="1C2120"/>
                </a:solidFill>
                <a:latin typeface="Poppins"/>
                <a:ea typeface="Poppins"/>
                <a:cs typeface="Poppins"/>
                <a:sym typeface="Poppins"/>
              </a:rPr>
              <a:t>SEQUENCE DIAGRAM</a:t>
            </a:r>
          </a:p>
        </p:txBody>
      </p:sp>
      <p:pic>
        <p:nvPicPr>
          <p:cNvPr id="11" name="Picture 10" descr="PlantUML diagram">
            <a:extLst>
              <a:ext uri="{FF2B5EF4-FFF2-40B4-BE49-F238E27FC236}">
                <a16:creationId xmlns:a16="http://schemas.microsoft.com/office/drawing/2014/main" id="{CE0B129E-428A-AF0E-9C37-70F9C6601F3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281245" y="1631648"/>
            <a:ext cx="11357050" cy="7296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044909" y="3089239"/>
            <a:ext cx="4892678" cy="4892678"/>
            <a:chOff x="0" y="0"/>
            <a:chExt cx="812800" cy="812800"/>
          </a:xfrm>
          <a:blipFill>
            <a:blip r:embed="rId2"/>
            <a:stretch>
              <a:fillRect t="-9467" b="-9467"/>
            </a:stretch>
          </a:blipFill>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pFill/>
          </p:spPr>
          <p:txBody>
            <a:bodyPr/>
            <a:lstStyle/>
            <a:p>
              <a:endParaRPr lang="en-IN"/>
            </a:p>
          </p:txBody>
        </p:sp>
      </p:grpSp>
      <p:grpSp>
        <p:nvGrpSpPr>
          <p:cNvPr id="4" name="Group 4"/>
          <p:cNvGrpSpPr/>
          <p:nvPr/>
        </p:nvGrpSpPr>
        <p:grpSpPr>
          <a:xfrm>
            <a:off x="12796261" y="1028700"/>
            <a:ext cx="1463216" cy="146321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5567318" y="2697161"/>
            <a:ext cx="1463216" cy="146321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567318" y="5927221"/>
            <a:ext cx="1463216" cy="146321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028119" y="1639405"/>
            <a:ext cx="1463216" cy="146321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AAD7D4"/>
            </a:solidFill>
          </p:spPr>
          <p:txBody>
            <a:bodyPr/>
            <a:lstStyle/>
            <a:p>
              <a:endParaRPr lang="en-I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Freeform 16"/>
          <p:cNvSpPr/>
          <p:nvPr/>
        </p:nvSpPr>
        <p:spPr>
          <a:xfrm>
            <a:off x="10388852" y="2066895"/>
            <a:ext cx="741751" cy="608236"/>
          </a:xfrm>
          <a:custGeom>
            <a:avLst/>
            <a:gdLst/>
            <a:ahLst/>
            <a:cxnLst/>
            <a:rect l="l" t="t" r="r" b="b"/>
            <a:pathLst>
              <a:path w="741751" h="608236">
                <a:moveTo>
                  <a:pt x="0" y="0"/>
                </a:moveTo>
                <a:lnTo>
                  <a:pt x="741751" y="0"/>
                </a:lnTo>
                <a:lnTo>
                  <a:pt x="741751" y="608236"/>
                </a:lnTo>
                <a:lnTo>
                  <a:pt x="0" y="608236"/>
                </a:lnTo>
                <a:lnTo>
                  <a:pt x="0" y="0"/>
                </a:lnTo>
                <a:close/>
              </a:path>
            </a:pathLst>
          </a:custGeom>
          <a:blipFill>
            <a:blip r:embed="rId3" cstate="print">
              <a:extLst>
                <a:ext uri="{96DAC541-7B7A-43D3-8B79-37D633B846F1}">
                  <asvg:svgBlip xmlns:asvg="http://schemas.microsoft.com/office/drawing/2016/SVG/main" r:embed="rId4"/>
                </a:ext>
              </a:extLst>
            </a:blip>
            <a:stretch>
              <a:fillRect/>
            </a:stretch>
          </a:blipFill>
        </p:spPr>
        <p:txBody>
          <a:bodyPr/>
          <a:lstStyle/>
          <a:p>
            <a:endParaRPr lang="en-IN"/>
          </a:p>
        </p:txBody>
      </p:sp>
      <p:sp>
        <p:nvSpPr>
          <p:cNvPr id="17" name="Freeform 17"/>
          <p:cNvSpPr/>
          <p:nvPr/>
        </p:nvSpPr>
        <p:spPr>
          <a:xfrm>
            <a:off x="13175910" y="1332986"/>
            <a:ext cx="703917" cy="854645"/>
          </a:xfrm>
          <a:custGeom>
            <a:avLst/>
            <a:gdLst/>
            <a:ahLst/>
            <a:cxnLst/>
            <a:rect l="l" t="t" r="r" b="b"/>
            <a:pathLst>
              <a:path w="703917" h="854645">
                <a:moveTo>
                  <a:pt x="0" y="0"/>
                </a:moveTo>
                <a:lnTo>
                  <a:pt x="703917" y="0"/>
                </a:lnTo>
                <a:lnTo>
                  <a:pt x="703917" y="854645"/>
                </a:lnTo>
                <a:lnTo>
                  <a:pt x="0" y="854645"/>
                </a:lnTo>
                <a:lnTo>
                  <a:pt x="0" y="0"/>
                </a:lnTo>
                <a:close/>
              </a:path>
            </a:pathLst>
          </a:custGeom>
          <a:blipFill>
            <a:blip r:embed="rId5" cstate="print">
              <a:extLst>
                <a:ext uri="{96DAC541-7B7A-43D3-8B79-37D633B846F1}">
                  <asvg:svgBlip xmlns:asvg="http://schemas.microsoft.com/office/drawing/2016/SVG/main" r:embed="rId6"/>
                </a:ext>
              </a:extLst>
            </a:blip>
            <a:stretch>
              <a:fillRect/>
            </a:stretch>
          </a:blipFill>
        </p:spPr>
        <p:txBody>
          <a:bodyPr/>
          <a:lstStyle/>
          <a:p>
            <a:endParaRPr lang="en-IN"/>
          </a:p>
        </p:txBody>
      </p:sp>
      <p:sp>
        <p:nvSpPr>
          <p:cNvPr id="18" name="Freeform 18"/>
          <p:cNvSpPr/>
          <p:nvPr/>
        </p:nvSpPr>
        <p:spPr>
          <a:xfrm>
            <a:off x="15804764" y="3102622"/>
            <a:ext cx="988326" cy="652295"/>
          </a:xfrm>
          <a:custGeom>
            <a:avLst/>
            <a:gdLst/>
            <a:ahLst/>
            <a:cxnLst/>
            <a:rect l="l" t="t" r="r" b="b"/>
            <a:pathLst>
              <a:path w="988326" h="652295">
                <a:moveTo>
                  <a:pt x="0" y="0"/>
                </a:moveTo>
                <a:lnTo>
                  <a:pt x="988326" y="0"/>
                </a:lnTo>
                <a:lnTo>
                  <a:pt x="988326" y="652295"/>
                </a:lnTo>
                <a:lnTo>
                  <a:pt x="0" y="652295"/>
                </a:lnTo>
                <a:lnTo>
                  <a:pt x="0" y="0"/>
                </a:lnTo>
                <a:close/>
              </a:path>
            </a:pathLst>
          </a:custGeom>
          <a:blipFill>
            <a:blip r:embed="rId7" cstate="print">
              <a:extLst>
                <a:ext uri="{96DAC541-7B7A-43D3-8B79-37D633B846F1}">
                  <asvg:svgBlip xmlns:asvg="http://schemas.microsoft.com/office/drawing/2016/SVG/main" r:embed="rId8"/>
                </a:ext>
              </a:extLst>
            </a:blip>
            <a:stretch>
              <a:fillRect/>
            </a:stretch>
          </a:blipFill>
        </p:spPr>
        <p:txBody>
          <a:bodyPr/>
          <a:lstStyle/>
          <a:p>
            <a:endParaRPr lang="en-IN"/>
          </a:p>
        </p:txBody>
      </p:sp>
      <p:sp>
        <p:nvSpPr>
          <p:cNvPr id="19" name="Freeform 19"/>
          <p:cNvSpPr/>
          <p:nvPr/>
        </p:nvSpPr>
        <p:spPr>
          <a:xfrm>
            <a:off x="15875201" y="6240496"/>
            <a:ext cx="847451" cy="836665"/>
          </a:xfrm>
          <a:custGeom>
            <a:avLst/>
            <a:gdLst/>
            <a:ahLst/>
            <a:cxnLst/>
            <a:rect l="l" t="t" r="r" b="b"/>
            <a:pathLst>
              <a:path w="847451" h="836665">
                <a:moveTo>
                  <a:pt x="0" y="0"/>
                </a:moveTo>
                <a:lnTo>
                  <a:pt x="847451" y="0"/>
                </a:lnTo>
                <a:lnTo>
                  <a:pt x="847451" y="836665"/>
                </a:lnTo>
                <a:lnTo>
                  <a:pt x="0" y="836665"/>
                </a:lnTo>
                <a:lnTo>
                  <a:pt x="0" y="0"/>
                </a:lnTo>
                <a:close/>
              </a:path>
            </a:pathLst>
          </a:custGeom>
          <a:blipFill>
            <a:blip r:embed="rId9" cstate="print">
              <a:extLst>
                <a:ext uri="{96DAC541-7B7A-43D3-8B79-37D633B846F1}">
                  <asvg:svgBlip xmlns:asvg="http://schemas.microsoft.com/office/drawing/2016/SVG/main" r:embed="rId10"/>
                </a:ext>
              </a:extLst>
            </a:blip>
            <a:stretch>
              <a:fillRect/>
            </a:stretch>
          </a:blipFill>
        </p:spPr>
        <p:txBody>
          <a:bodyPr/>
          <a:lstStyle/>
          <a:p>
            <a:endParaRPr lang="en-IN"/>
          </a:p>
        </p:txBody>
      </p:sp>
      <p:sp>
        <p:nvSpPr>
          <p:cNvPr id="20" name="TextBox 20"/>
          <p:cNvSpPr txBox="1"/>
          <p:nvPr/>
        </p:nvSpPr>
        <p:spPr>
          <a:xfrm>
            <a:off x="2209800" y="1943100"/>
            <a:ext cx="8537476" cy="1243930"/>
          </a:xfrm>
          <a:prstGeom prst="rect">
            <a:avLst/>
          </a:prstGeom>
        </p:spPr>
        <p:txBody>
          <a:bodyPr lIns="0" tIns="0" rIns="0" bIns="0" rtlCol="0" anchor="t">
            <a:spAutoFit/>
          </a:bodyPr>
          <a:lstStyle/>
          <a:p>
            <a:pPr algn="l">
              <a:lnSpc>
                <a:spcPts val="9658"/>
              </a:lnSpc>
            </a:pPr>
            <a:r>
              <a:rPr lang="en-US" sz="8472" b="1" dirty="0">
                <a:solidFill>
                  <a:srgbClr val="1C2120"/>
                </a:solidFill>
                <a:latin typeface="Poppins Bold"/>
                <a:ea typeface="Poppins Bold"/>
                <a:cs typeface="Poppins Bold"/>
                <a:sym typeface="Poppins Bold"/>
              </a:rPr>
              <a:t>MODULES</a:t>
            </a:r>
          </a:p>
        </p:txBody>
      </p:sp>
      <p:sp>
        <p:nvSpPr>
          <p:cNvPr id="21" name="TextBox 21"/>
          <p:cNvSpPr txBox="1"/>
          <p:nvPr/>
        </p:nvSpPr>
        <p:spPr>
          <a:xfrm>
            <a:off x="1828800" y="4194466"/>
            <a:ext cx="7086601" cy="3243132"/>
          </a:xfrm>
          <a:prstGeom prst="rect">
            <a:avLst/>
          </a:prstGeom>
        </p:spPr>
        <p:txBody>
          <a:bodyPr wrap="square" lIns="0" tIns="0" rIns="0" bIns="0" rtlCol="0" anchor="t">
            <a:spAutoFit/>
          </a:bodyPr>
          <a:lstStyle/>
          <a:p>
            <a:pPr marL="457200" lvl="0" indent="-457200">
              <a:lnSpc>
                <a:spcPts val="2541"/>
              </a:lnSpc>
              <a:spcBef>
                <a:spcPct val="0"/>
              </a:spcBef>
              <a:buAutoNum type="arabicPeriod"/>
            </a:pPr>
            <a:r>
              <a:rPr lang="en-US" sz="3200" b="1" spc="112" dirty="0">
                <a:solidFill>
                  <a:srgbClr val="000000"/>
                </a:solidFill>
                <a:latin typeface="DM Sans"/>
                <a:ea typeface="DM Sans"/>
                <a:cs typeface="DM Sans"/>
                <a:sym typeface="DM Sans"/>
              </a:rPr>
              <a:t>Interactive Mask Drawing</a:t>
            </a: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r>
              <a:rPr lang="en-US" sz="3200" b="1" spc="112" dirty="0">
                <a:solidFill>
                  <a:srgbClr val="000000"/>
                </a:solidFill>
                <a:latin typeface="DM Sans"/>
                <a:ea typeface="DM Sans"/>
                <a:cs typeface="DM Sans"/>
                <a:sym typeface="DM Sans"/>
              </a:rPr>
              <a:t>Nearest Neighbor Inpainting</a:t>
            </a: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r>
              <a:rPr lang="en-US" sz="3200" b="1" spc="112" dirty="0">
                <a:solidFill>
                  <a:srgbClr val="000000"/>
                </a:solidFill>
                <a:latin typeface="DM Sans"/>
                <a:ea typeface="DM Sans"/>
                <a:cs typeface="DM Sans"/>
                <a:sym typeface="DM Sans"/>
              </a:rPr>
              <a:t> Fast March Inpainting</a:t>
            </a: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endParaRPr lang="en-US" sz="3200" b="1" spc="112" dirty="0">
              <a:solidFill>
                <a:srgbClr val="000000"/>
              </a:solidFill>
              <a:latin typeface="DM Sans"/>
              <a:ea typeface="DM Sans"/>
              <a:cs typeface="DM Sans"/>
              <a:sym typeface="DM Sans"/>
            </a:endParaRPr>
          </a:p>
          <a:p>
            <a:pPr marL="457200" lvl="0" indent="-457200">
              <a:lnSpc>
                <a:spcPts val="2541"/>
              </a:lnSpc>
              <a:spcBef>
                <a:spcPct val="0"/>
              </a:spcBef>
              <a:buAutoNum type="arabicPeriod"/>
            </a:pPr>
            <a:r>
              <a:rPr lang="en-US" sz="3200" b="1" spc="112" dirty="0">
                <a:solidFill>
                  <a:srgbClr val="000000"/>
                </a:solidFill>
                <a:latin typeface="DM Sans"/>
                <a:ea typeface="DM Sans"/>
                <a:cs typeface="DM Sans"/>
                <a:sym typeface="DM Sans"/>
              </a:rPr>
              <a:t> Metrics Computation</a:t>
            </a:r>
            <a:endParaRPr lang="en-US" sz="3200" b="1" u="none" spc="112" dirty="0">
              <a:solidFill>
                <a:srgbClr val="000000"/>
              </a:solidFill>
              <a:latin typeface="DM Sans"/>
              <a:ea typeface="DM Sans"/>
              <a:cs typeface="DM Sans"/>
              <a:sym typeface="DM Sans"/>
            </a:endParaRPr>
          </a:p>
        </p:txBody>
      </p:sp>
      <p:grpSp>
        <p:nvGrpSpPr>
          <p:cNvPr id="22" name="Group 22"/>
          <p:cNvGrpSpPr/>
          <p:nvPr/>
        </p:nvGrpSpPr>
        <p:grpSpPr>
          <a:xfrm>
            <a:off x="304800" y="9486900"/>
            <a:ext cx="4845334" cy="582575"/>
            <a:chOff x="0" y="0"/>
            <a:chExt cx="1276137" cy="153435"/>
          </a:xfrm>
        </p:grpSpPr>
        <p:sp>
          <p:nvSpPr>
            <p:cNvPr id="23" name="Freeform 23"/>
            <p:cNvSpPr/>
            <p:nvPr/>
          </p:nvSpPr>
          <p:spPr>
            <a:xfrm>
              <a:off x="0" y="0"/>
              <a:ext cx="1276137" cy="153435"/>
            </a:xfrm>
            <a:custGeom>
              <a:avLst/>
              <a:gdLst/>
              <a:ahLst/>
              <a:cxnLst/>
              <a:rect l="l" t="t" r="r" b="b"/>
              <a:pathLst>
                <a:path w="1276137" h="153435">
                  <a:moveTo>
                    <a:pt x="76718" y="0"/>
                  </a:moveTo>
                  <a:lnTo>
                    <a:pt x="1199420" y="0"/>
                  </a:lnTo>
                  <a:cubicBezTo>
                    <a:pt x="1219767" y="0"/>
                    <a:pt x="1239280" y="8083"/>
                    <a:pt x="1253667" y="22470"/>
                  </a:cubicBezTo>
                  <a:cubicBezTo>
                    <a:pt x="1268055" y="36857"/>
                    <a:pt x="1276137" y="56371"/>
                    <a:pt x="1276137" y="76718"/>
                  </a:cubicBezTo>
                  <a:lnTo>
                    <a:pt x="1276137" y="76718"/>
                  </a:lnTo>
                  <a:cubicBezTo>
                    <a:pt x="1276137" y="97064"/>
                    <a:pt x="1268055" y="116578"/>
                    <a:pt x="1253667" y="130965"/>
                  </a:cubicBezTo>
                  <a:cubicBezTo>
                    <a:pt x="1239280" y="145353"/>
                    <a:pt x="1219767" y="153435"/>
                    <a:pt x="1199420" y="153435"/>
                  </a:cubicBezTo>
                  <a:lnTo>
                    <a:pt x="76718" y="153435"/>
                  </a:lnTo>
                  <a:cubicBezTo>
                    <a:pt x="56371" y="153435"/>
                    <a:pt x="36857" y="145353"/>
                    <a:pt x="22470" y="130965"/>
                  </a:cubicBezTo>
                  <a:cubicBezTo>
                    <a:pt x="8083" y="116578"/>
                    <a:pt x="0" y="97064"/>
                    <a:pt x="0" y="76718"/>
                  </a:cubicBezTo>
                  <a:lnTo>
                    <a:pt x="0" y="76718"/>
                  </a:lnTo>
                  <a:cubicBezTo>
                    <a:pt x="0" y="56371"/>
                    <a:pt x="8083" y="36857"/>
                    <a:pt x="22470" y="22470"/>
                  </a:cubicBezTo>
                  <a:cubicBezTo>
                    <a:pt x="36857" y="8083"/>
                    <a:pt x="56371" y="0"/>
                    <a:pt x="76718" y="0"/>
                  </a:cubicBezTo>
                  <a:close/>
                </a:path>
              </a:pathLst>
            </a:custGeom>
            <a:solidFill>
              <a:srgbClr val="AAD7D4"/>
            </a:solidFill>
          </p:spPr>
          <p:txBody>
            <a:bodyPr/>
            <a:lstStyle/>
            <a:p>
              <a:endParaRPr lang="en-IN"/>
            </a:p>
          </p:txBody>
        </p:sp>
        <p:sp>
          <p:nvSpPr>
            <p:cNvPr id="24" name="TextBox 24"/>
            <p:cNvSpPr txBox="1"/>
            <p:nvPr/>
          </p:nvSpPr>
          <p:spPr>
            <a:xfrm>
              <a:off x="0" y="-38100"/>
              <a:ext cx="1276137" cy="191535"/>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246239" y="9623400"/>
            <a:ext cx="3007705" cy="319099"/>
          </a:xfrm>
          <a:prstGeom prst="rect">
            <a:avLst/>
          </a:prstGeom>
        </p:spPr>
        <p:txBody>
          <a:bodyPr lIns="0" tIns="0" rIns="0" bIns="0" rtlCol="0" anchor="t">
            <a:spAutoFit/>
          </a:bodyPr>
          <a:lstStyle/>
          <a:p>
            <a:pPr algn="ctr">
              <a:lnSpc>
                <a:spcPts val="2365"/>
              </a:lnSpc>
            </a:pPr>
            <a:r>
              <a:rPr lang="en-US" sz="2190" dirty="0">
                <a:solidFill>
                  <a:srgbClr val="1C2120"/>
                </a:solidFill>
                <a:latin typeface="Poppins"/>
                <a:ea typeface="Poppins"/>
                <a:cs typeface="Poppins"/>
                <a:sym typeface="Poppins"/>
              </a:rPr>
              <a:t>Exploring creativity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4"/>
          <p:cNvSpPr txBox="1"/>
          <p:nvPr/>
        </p:nvSpPr>
        <p:spPr>
          <a:xfrm>
            <a:off x="457200" y="342900"/>
            <a:ext cx="7086600" cy="1725344"/>
          </a:xfrm>
          <a:prstGeom prst="rect">
            <a:avLst/>
          </a:prstGeom>
        </p:spPr>
        <p:txBody>
          <a:bodyPr wrap="square" lIns="0" tIns="0" rIns="0" bIns="0" rtlCol="0" anchor="t">
            <a:spAutoFit/>
          </a:bodyPr>
          <a:lstStyle/>
          <a:p>
            <a:pPr>
              <a:lnSpc>
                <a:spcPts val="6596"/>
              </a:lnSpc>
            </a:pPr>
            <a:r>
              <a:rPr lang="en-US" sz="6800" b="1" dirty="0">
                <a:solidFill>
                  <a:srgbClr val="1C2120"/>
                </a:solidFill>
                <a:latin typeface="Poppins Bold"/>
                <a:ea typeface="Poppins Bold"/>
                <a:cs typeface="Poppins Bold"/>
                <a:sym typeface="Poppins Bold"/>
              </a:rPr>
              <a:t>SYSTEM ARCHITECTURE</a:t>
            </a:r>
          </a:p>
        </p:txBody>
      </p:sp>
      <p:sp>
        <p:nvSpPr>
          <p:cNvPr id="26" name="Title 25"/>
          <p:cNvSpPr>
            <a:spLocks noGrp="1"/>
          </p:cNvSpPr>
          <p:nvPr>
            <p:ph type="title"/>
          </p:nvPr>
        </p:nvSpPr>
        <p:spPr>
          <a:xfrm>
            <a:off x="-304800" y="3390900"/>
            <a:ext cx="5410200" cy="1143000"/>
          </a:xfrm>
        </p:spPr>
        <p:txBody>
          <a:bodyPr/>
          <a:lstStyle/>
          <a:p>
            <a:r>
              <a:rPr lang="en-US" dirty="0"/>
              <a:t>MAIN ROLES</a:t>
            </a:r>
          </a:p>
        </p:txBody>
      </p:sp>
      <p:sp>
        <p:nvSpPr>
          <p:cNvPr id="3" name="Rectangle 2">
            <a:extLst>
              <a:ext uri="{FF2B5EF4-FFF2-40B4-BE49-F238E27FC236}">
                <a16:creationId xmlns:a16="http://schemas.microsoft.com/office/drawing/2014/main" id="{28BE1D5D-B2DB-502A-1CE4-7297D53ED16F}"/>
              </a:ext>
            </a:extLst>
          </p:cNvPr>
          <p:cNvSpPr>
            <a:spLocks noChangeArrowheads="1"/>
          </p:cNvSpPr>
          <p:nvPr/>
        </p:nvSpPr>
        <p:spPr bwMode="auto">
          <a:xfrm>
            <a:off x="914400" y="4686300"/>
            <a:ext cx="4572153"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1. User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2. Baseline Engine</a:t>
            </a:r>
          </a:p>
          <a:p>
            <a:pPr marL="0" marR="0" lvl="0" indent="0" algn="l" defTabSz="914400" rtl="0" eaLnBrk="0" fontAlgn="base" latinLnBrk="0" hangingPunct="0">
              <a:lnSpc>
                <a:spcPct val="100000"/>
              </a:lnSpc>
              <a:spcBef>
                <a:spcPct val="0"/>
              </a:spcBef>
              <a:spcAft>
                <a:spcPct val="0"/>
              </a:spcAft>
              <a:buClrTx/>
              <a:buSzTx/>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3. Fast March Engine</a:t>
            </a:r>
          </a:p>
          <a:p>
            <a:pPr marL="0" marR="0" lvl="0" indent="0" algn="l" defTabSz="914400" rtl="0" eaLnBrk="0" fontAlgn="base" latinLnBrk="0" hangingPunct="0">
              <a:lnSpc>
                <a:spcPct val="100000"/>
              </a:lnSpc>
              <a:spcBef>
                <a:spcPct val="0"/>
              </a:spcBef>
              <a:spcAft>
                <a:spcPct val="0"/>
              </a:spcAft>
              <a:buClrTx/>
              <a:buSzTx/>
              <a:tabLst/>
            </a:pPr>
            <a:endParaRPr lang="en-US" altLang="en-US" sz="2800"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280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2800" i="0" u="none" strike="noStrike" cap="none" normalizeH="0" baseline="0" dirty="0">
                <a:ln>
                  <a:noFill/>
                </a:ln>
                <a:solidFill>
                  <a:schemeClr val="tx1"/>
                </a:solidFill>
                <a:effectLst/>
                <a:latin typeface="Arial" panose="020B0604020202020204" pitchFamily="34" charset="0"/>
              </a:rPr>
              <a:t>4. Metrics Module</a:t>
            </a:r>
          </a:p>
        </p:txBody>
      </p:sp>
      <p:pic>
        <p:nvPicPr>
          <p:cNvPr id="2" name="Picture 1">
            <a:extLst>
              <a:ext uri="{FF2B5EF4-FFF2-40B4-BE49-F238E27FC236}">
                <a16:creationId xmlns:a16="http://schemas.microsoft.com/office/drawing/2014/main" id="{8CBF3D6C-2563-340B-E660-0953D6926685}"/>
              </a:ext>
            </a:extLst>
          </p:cNvPr>
          <p:cNvPicPr>
            <a:picLocks noChangeAspect="1"/>
          </p:cNvPicPr>
          <p:nvPr/>
        </p:nvPicPr>
        <p:blipFill>
          <a:blip r:embed="rId2"/>
          <a:stretch>
            <a:fillRect/>
          </a:stretch>
        </p:blipFill>
        <p:spPr>
          <a:xfrm>
            <a:off x="8077200" y="1485900"/>
            <a:ext cx="9144000" cy="7772400"/>
          </a:xfrm>
          <a:prstGeom prst="rect">
            <a:avLst/>
          </a:prstGeom>
        </p:spPr>
      </p:pic>
      <p:sp>
        <p:nvSpPr>
          <p:cNvPr id="5" name="TextBox 4">
            <a:extLst>
              <a:ext uri="{FF2B5EF4-FFF2-40B4-BE49-F238E27FC236}">
                <a16:creationId xmlns:a16="http://schemas.microsoft.com/office/drawing/2014/main" id="{500F5A2F-0553-5E39-D111-3430AE3C7D42}"/>
              </a:ext>
            </a:extLst>
          </p:cNvPr>
          <p:cNvSpPr txBox="1"/>
          <p:nvPr/>
        </p:nvSpPr>
        <p:spPr>
          <a:xfrm>
            <a:off x="10972800" y="9410700"/>
            <a:ext cx="9296400" cy="461665"/>
          </a:xfrm>
          <a:prstGeom prst="rect">
            <a:avLst/>
          </a:prstGeom>
          <a:noFill/>
        </p:spPr>
        <p:txBody>
          <a:bodyPr wrap="square">
            <a:spAutoFit/>
          </a:bodyPr>
          <a:lstStyle/>
          <a:p>
            <a:r>
              <a:rPr lang="en-IN" sz="2400" dirty="0">
                <a:effectLst/>
                <a:latin typeface="Times New Roman" panose="02020603050405020304" pitchFamily="18" charset="0"/>
                <a:ea typeface="DengXian" panose="02010600030101010101" pitchFamily="2" charset="-122"/>
              </a:rPr>
              <a:t>Proposed system architecture.</a:t>
            </a:r>
            <a:endParaRPr lang="en-IN"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980</TotalTime>
  <Words>738</Words>
  <Application>Microsoft Office PowerPoint</Application>
  <PresentationFormat>Custom</PresentationFormat>
  <Paragraphs>130</Paragraphs>
  <Slides>14</Slides>
  <Notes>1</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MAIN ROLES</vt:lpstr>
      <vt:lpstr>Iterative Fast March Algorithm</vt:lpstr>
      <vt:lpstr>EXISTING SYSTEM input and output: </vt:lpstr>
      <vt:lpstr>PROPOSED SYSTEM input and output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Minimalist Project Presentation</dc:title>
  <cp:lastModifiedBy>bejjamashwini17@gmail.com</cp:lastModifiedBy>
  <cp:revision>36</cp:revision>
  <dcterms:created xsi:type="dcterms:W3CDTF">2006-08-16T00:00:00Z</dcterms:created>
  <dcterms:modified xsi:type="dcterms:W3CDTF">2025-06-23T10:04:47Z</dcterms:modified>
  <dc:identifier>DAGo2UxdAQo</dc:identifier>
</cp:coreProperties>
</file>